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256" r:id="rId2"/>
    <p:sldId id="2652" r:id="rId3"/>
    <p:sldId id="2709" r:id="rId4"/>
    <p:sldId id="3175" r:id="rId5"/>
    <p:sldId id="2753" r:id="rId6"/>
    <p:sldId id="2752" r:id="rId7"/>
    <p:sldId id="2758" r:id="rId8"/>
    <p:sldId id="3085" r:id="rId9"/>
    <p:sldId id="3137" r:id="rId10"/>
    <p:sldId id="2769" r:id="rId11"/>
    <p:sldId id="2764" r:id="rId12"/>
    <p:sldId id="2546" r:id="rId13"/>
    <p:sldId id="3074" r:id="rId14"/>
    <p:sldId id="3101" r:id="rId15"/>
    <p:sldId id="3178" r:id="rId16"/>
    <p:sldId id="3155" r:id="rId17"/>
    <p:sldId id="1433" r:id="rId18"/>
    <p:sldId id="2523" r:id="rId19"/>
    <p:sldId id="2524" r:id="rId20"/>
    <p:sldId id="2598" r:id="rId21"/>
    <p:sldId id="2527" r:id="rId22"/>
    <p:sldId id="2526" r:id="rId23"/>
    <p:sldId id="2528" r:id="rId24"/>
    <p:sldId id="2529" r:id="rId25"/>
    <p:sldId id="2534" r:id="rId26"/>
    <p:sldId id="2530" r:id="rId27"/>
    <p:sldId id="2536" r:id="rId28"/>
    <p:sldId id="2551" r:id="rId29"/>
    <p:sldId id="2537" r:id="rId30"/>
    <p:sldId id="2538" r:id="rId31"/>
    <p:sldId id="2539" r:id="rId32"/>
    <p:sldId id="2540" r:id="rId33"/>
    <p:sldId id="3146" r:id="rId34"/>
    <p:sldId id="3090" r:id="rId35"/>
    <p:sldId id="852" r:id="rId36"/>
    <p:sldId id="2731" r:id="rId37"/>
    <p:sldId id="3198" r:id="rId38"/>
    <p:sldId id="3114" r:id="rId39"/>
    <p:sldId id="2994" r:id="rId40"/>
    <p:sldId id="2740" r:id="rId41"/>
    <p:sldId id="2975" r:id="rId42"/>
    <p:sldId id="3172" r:id="rId43"/>
    <p:sldId id="2970" r:id="rId44"/>
    <p:sldId id="2766" r:id="rId45"/>
    <p:sldId id="2145" r:id="rId46"/>
    <p:sldId id="2549" r:id="rId47"/>
    <p:sldId id="1420" r:id="rId48"/>
    <p:sldId id="2290" r:id="rId49"/>
    <p:sldId id="3186" r:id="rId50"/>
    <p:sldId id="2553" r:id="rId51"/>
    <p:sldId id="2734" r:id="rId52"/>
    <p:sldId id="2755" r:id="rId53"/>
    <p:sldId id="3110" r:id="rId54"/>
    <p:sldId id="3001" r:id="rId55"/>
    <p:sldId id="3188" r:id="rId56"/>
    <p:sldId id="3194" r:id="rId57"/>
    <p:sldId id="3037" r:id="rId58"/>
    <p:sldId id="3039" r:id="rId59"/>
    <p:sldId id="3069" r:id="rId60"/>
    <p:sldId id="2998" r:id="rId61"/>
    <p:sldId id="2999" r:id="rId62"/>
    <p:sldId id="2550" r:id="rId63"/>
    <p:sldId id="2617" r:id="rId64"/>
    <p:sldId id="2616" r:id="rId65"/>
    <p:sldId id="3154" r:id="rId66"/>
    <p:sldId id="2746" r:id="rId67"/>
    <p:sldId id="3015" r:id="rId68"/>
    <p:sldId id="3133" r:id="rId69"/>
    <p:sldId id="2507" r:id="rId7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ônio" initials="A" lastIdx="1" clrIdx="0">
    <p:extLst>
      <p:ext uri="{19B8F6BF-5375-455C-9EA6-DF929625EA0E}">
        <p15:presenceInfo xmlns:p15="http://schemas.microsoft.com/office/powerpoint/2012/main" userId="Antôni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A2A2A2"/>
    <a:srgbClr val="7D3FAE"/>
    <a:srgbClr val="60A500"/>
    <a:srgbClr val="FFFFFF"/>
    <a:srgbClr val="A3DBFF"/>
    <a:srgbClr val="002162"/>
    <a:srgbClr val="FFFFCC"/>
    <a:srgbClr val="005100"/>
    <a:srgbClr val="0021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Estilo Médio 1 - Ênfas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Estilo Médio 1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3603" autoAdjust="0"/>
    <p:restoredTop sz="94291" autoAdjust="0"/>
  </p:normalViewPr>
  <p:slideViewPr>
    <p:cSldViewPr snapToGrid="0">
      <p:cViewPr varScale="1">
        <p:scale>
          <a:sx n="72" d="100"/>
          <a:sy n="72" d="100"/>
        </p:scale>
        <p:origin x="306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90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9FDD5-59BE-4380-80BF-96E6FA4382F8}" type="datetimeFigureOut">
              <a:rPr lang="pt-BR" smtClean="0"/>
              <a:pPr/>
              <a:t>08/12/2025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34563-482B-4074-A597-C5BA6F47220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243CBD-408E-449E-B729-CD1FF2A5DF38}" type="datetimeFigureOut">
              <a:rPr lang="pt-BR" smtClean="0"/>
              <a:t>08/12/2025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CD27A-5E07-4592-B3DE-A971A6C27E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0435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>
          <a:extLst>
            <a:ext uri="{FF2B5EF4-FFF2-40B4-BE49-F238E27FC236}">
              <a16:creationId xmlns:a16="http://schemas.microsoft.com/office/drawing/2014/main" id="{E184A70C-00CB-2EA5-2D12-47F37787D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f55d1a4538_0_2:notes">
            <a:extLst>
              <a:ext uri="{FF2B5EF4-FFF2-40B4-BE49-F238E27FC236}">
                <a16:creationId xmlns:a16="http://schemas.microsoft.com/office/drawing/2014/main" id="{234DC7E1-3487-D37A-8744-A809CC42DF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f55d1a4538_0_2:notes">
            <a:extLst>
              <a:ext uri="{FF2B5EF4-FFF2-40B4-BE49-F238E27FC236}">
                <a16:creationId xmlns:a16="http://schemas.microsoft.com/office/drawing/2014/main" id="{8CCB5E15-E7D7-B2FC-6175-89CD0F5899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1792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D6D6D-29D5-ABF1-F046-F3A4DC0D0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E661335-F38B-3658-97CD-3D2EDB9CEE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0D026DE-3A1D-BE5C-F234-61A014C9EF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335726C-BFD7-C9B7-4B34-BAC90DE8C8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9936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73204-50B1-DDF8-4E51-0ACF362A1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>
            <a:extLst>
              <a:ext uri="{FF2B5EF4-FFF2-40B4-BE49-F238E27FC236}">
                <a16:creationId xmlns:a16="http://schemas.microsoft.com/office/drawing/2014/main" id="{2206043C-5DCC-6B98-F908-367CB38E67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E2B9A1-E113-4512-A176-6D90968E2B44}" type="slidenum">
              <a:rPr lang="pt-BR" altLang="pt-BR"/>
              <a:pPr>
                <a:spcBef>
                  <a:spcPct val="0"/>
                </a:spcBef>
              </a:pPr>
              <a:t>15</a:t>
            </a:fld>
            <a:endParaRPr lang="pt-BR" altLang="pt-BR"/>
          </a:p>
        </p:txBody>
      </p:sp>
      <p:sp>
        <p:nvSpPr>
          <p:cNvPr id="228355" name="Rectangle 2">
            <a:extLst>
              <a:ext uri="{FF2B5EF4-FFF2-40B4-BE49-F238E27FC236}">
                <a16:creationId xmlns:a16="http://schemas.microsoft.com/office/drawing/2014/main" id="{4AB9AABE-7210-0F78-5082-878DF67FF6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88" y="744538"/>
            <a:ext cx="6618287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8356" name="Rectangle 3">
            <a:extLst>
              <a:ext uri="{FF2B5EF4-FFF2-40B4-BE49-F238E27FC236}">
                <a16:creationId xmlns:a16="http://schemas.microsoft.com/office/drawing/2014/main" id="{56C519D2-19D3-4529-8821-61249B29A7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899" tIns="47950" rIns="95899" bIns="479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404133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3571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71125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0773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3279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01136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66661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56425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5480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3DFCC-2984-4CD1-A9EC-141B07307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9EC6A1A-956F-4775-AC89-77C8399770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97A3B26-54F3-54ED-8C82-7A855765F1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8C45EC7-BC1B-257C-4472-D7A4B319D2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57766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08382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13297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11281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65152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64633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10749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66773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>
            <a:extLst>
              <a:ext uri="{FF2B5EF4-FFF2-40B4-BE49-F238E27FC236}">
                <a16:creationId xmlns:a16="http://schemas.microsoft.com/office/drawing/2014/main" id="{1C985C05-822E-0DAC-1093-005E8BA5AC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8BA077F-A8C2-4133-9625-3DE63E6D0B33}" type="slidenum">
              <a:rPr lang="pt-BR" altLang="pt-BR" smtClean="0"/>
              <a:pPr>
                <a:spcBef>
                  <a:spcPct val="0"/>
                </a:spcBef>
              </a:pPr>
              <a:t>35</a:t>
            </a:fld>
            <a:endParaRPr lang="pt-BR" altLang="pt-BR"/>
          </a:p>
        </p:txBody>
      </p:sp>
      <p:sp>
        <p:nvSpPr>
          <p:cNvPr id="229379" name="Rectangle 2">
            <a:extLst>
              <a:ext uri="{FF2B5EF4-FFF2-40B4-BE49-F238E27FC236}">
                <a16:creationId xmlns:a16="http://schemas.microsoft.com/office/drawing/2014/main" id="{BE4F6388-927A-3D8C-0BEE-40513BC22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9380" name="Rectangle 3">
            <a:extLst>
              <a:ext uri="{FF2B5EF4-FFF2-40B4-BE49-F238E27FC236}">
                <a16:creationId xmlns:a16="http://schemas.microsoft.com/office/drawing/2014/main" id="{5E893E6A-DC26-A7A9-52C5-E7C6761A67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889501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>
          <a:extLst>
            <a:ext uri="{FF2B5EF4-FFF2-40B4-BE49-F238E27FC236}">
              <a16:creationId xmlns:a16="http://schemas.microsoft.com/office/drawing/2014/main" id="{370454CB-BF92-1BA2-0AF6-5DBF73F24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f55d1a4538_0_2:notes">
            <a:extLst>
              <a:ext uri="{FF2B5EF4-FFF2-40B4-BE49-F238E27FC236}">
                <a16:creationId xmlns:a16="http://schemas.microsoft.com/office/drawing/2014/main" id="{1D949518-9CEA-AC8E-82FF-E9DEA9624F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f55d1a4538_0_2:notes">
            <a:extLst>
              <a:ext uri="{FF2B5EF4-FFF2-40B4-BE49-F238E27FC236}">
                <a16:creationId xmlns:a16="http://schemas.microsoft.com/office/drawing/2014/main" id="{7AA8FDD8-114C-5234-F34F-05D4DA7B16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65893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>
          <a:extLst>
            <a:ext uri="{FF2B5EF4-FFF2-40B4-BE49-F238E27FC236}">
              <a16:creationId xmlns:a16="http://schemas.microsoft.com/office/drawing/2014/main" id="{CE793581-FC53-2C55-1622-3573D91A9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f55d1a4538_0_2:notes">
            <a:extLst>
              <a:ext uri="{FF2B5EF4-FFF2-40B4-BE49-F238E27FC236}">
                <a16:creationId xmlns:a16="http://schemas.microsoft.com/office/drawing/2014/main" id="{7EB826D3-0B08-95BF-C0CC-6AFA065480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f55d1a4538_0_2:notes">
            <a:extLst>
              <a:ext uri="{FF2B5EF4-FFF2-40B4-BE49-F238E27FC236}">
                <a16:creationId xmlns:a16="http://schemas.microsoft.com/office/drawing/2014/main" id="{987D29F9-BECF-63E6-6D2A-1BBA823ADE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9545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3B4DB-CB6A-F104-F843-9E00EE9AB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002541E-2CC2-476C-B539-C459AF5451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F0F0E38-DD01-E4F3-015F-19456EB6A7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E4CE95D-C5A1-8AD0-0756-D87DEB2B82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11411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A3D2A-23A5-1BAC-5CA1-65F5E0D3D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EA18A53-847E-8F9D-B4CE-C6D4973364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D1D1B29-1C4D-158E-083A-62605CB69E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FE402DB-364E-E0CE-B433-F22F0BD124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17861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>
          <a:extLst>
            <a:ext uri="{FF2B5EF4-FFF2-40B4-BE49-F238E27FC236}">
              <a16:creationId xmlns:a16="http://schemas.microsoft.com/office/drawing/2014/main" id="{B5B8A655-2A09-C898-F3B0-F90243EB6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f55d1a4538_0_2:notes">
            <a:extLst>
              <a:ext uri="{FF2B5EF4-FFF2-40B4-BE49-F238E27FC236}">
                <a16:creationId xmlns:a16="http://schemas.microsoft.com/office/drawing/2014/main" id="{908DDE7D-F4BD-BEAF-FE75-553800FDB0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f55d1a4538_0_2:notes">
            <a:extLst>
              <a:ext uri="{FF2B5EF4-FFF2-40B4-BE49-F238E27FC236}">
                <a16:creationId xmlns:a16="http://schemas.microsoft.com/office/drawing/2014/main" id="{1708CD23-8B94-066E-3389-6AD71440FA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03800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22F5C-8EBF-E2FF-B08A-182E7E545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>
            <a:extLst>
              <a:ext uri="{FF2B5EF4-FFF2-40B4-BE49-F238E27FC236}">
                <a16:creationId xmlns:a16="http://schemas.microsoft.com/office/drawing/2014/main" id="{16695779-A775-E378-6F92-7672FA4458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E2B9A1-E113-4512-A176-6D90968E2B44}" type="slidenum">
              <a:rPr lang="pt-BR" altLang="pt-BR"/>
              <a:pPr>
                <a:spcBef>
                  <a:spcPct val="0"/>
                </a:spcBef>
              </a:pPr>
              <a:t>43</a:t>
            </a:fld>
            <a:endParaRPr lang="pt-BR" altLang="pt-BR"/>
          </a:p>
        </p:txBody>
      </p:sp>
      <p:sp>
        <p:nvSpPr>
          <p:cNvPr id="228355" name="Rectangle 2">
            <a:extLst>
              <a:ext uri="{FF2B5EF4-FFF2-40B4-BE49-F238E27FC236}">
                <a16:creationId xmlns:a16="http://schemas.microsoft.com/office/drawing/2014/main" id="{DDE47B78-26CC-3437-29F8-1150F33F0E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88" y="744538"/>
            <a:ext cx="6618287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8356" name="Rectangle 3">
            <a:extLst>
              <a:ext uri="{FF2B5EF4-FFF2-40B4-BE49-F238E27FC236}">
                <a16:creationId xmlns:a16="http://schemas.microsoft.com/office/drawing/2014/main" id="{84D2D285-D955-6FB0-FDC3-22F7CD4138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899" tIns="47950" rIns="95899" bIns="479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7877213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98968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51802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7">
            <a:extLst>
              <a:ext uri="{FF2B5EF4-FFF2-40B4-BE49-F238E27FC236}">
                <a16:creationId xmlns:a16="http://schemas.microsoft.com/office/drawing/2014/main" id="{EE54A088-8AE3-9E28-7AEB-CC88BE5D89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2F9843-3734-416C-9A62-D863C98E2D38}" type="slidenum">
              <a:rPr lang="pt-BR" altLang="pt-BR"/>
              <a:pPr>
                <a:spcBef>
                  <a:spcPct val="0"/>
                </a:spcBef>
              </a:pPr>
              <a:t>48</a:t>
            </a:fld>
            <a:endParaRPr lang="pt-BR" altLang="pt-BR"/>
          </a:p>
        </p:txBody>
      </p:sp>
      <p:sp>
        <p:nvSpPr>
          <p:cNvPr id="274435" name="Rectangle 2">
            <a:extLst>
              <a:ext uri="{FF2B5EF4-FFF2-40B4-BE49-F238E27FC236}">
                <a16:creationId xmlns:a16="http://schemas.microsoft.com/office/drawing/2014/main" id="{2CFF8090-911C-BDD3-6552-BA9B8F7EA9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4436" name="Rectangle 3">
            <a:extLst>
              <a:ext uri="{FF2B5EF4-FFF2-40B4-BE49-F238E27FC236}">
                <a16:creationId xmlns:a16="http://schemas.microsoft.com/office/drawing/2014/main" id="{6C43874F-9B51-8BEE-186A-269EDEB20E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6764184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11706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B075D-ADAA-735A-8B29-E3A9944D0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6505D28-713F-937D-239A-BC9DF2031D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314A571-CD0E-DCF4-0197-8BF972CCC7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13E586E-3AFB-8AFA-3B5C-75FA6C38BA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71446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02048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7E68B-BE0A-A478-3512-D4C6B236C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CCDD56D-B16C-3B92-D3C6-6EAEEC07DA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5389531-22BC-0162-C3DA-D06D0830C4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F67CE1D-EEDF-1044-42CD-FEDD06B461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747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6FCAA-121A-204A-B7AA-1138DE0EA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169E755-2B23-0857-C864-DA5ACB775B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F6D86D0-7D15-0FCA-B1BE-39037A7ADD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1597408-D4D3-A819-D22A-0C275BE6F6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25783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829BB-8584-FC43-509E-F099974C3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9D20D5A-3E36-81E3-D03D-48081425D6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BBFDAC8-75A8-BEB3-437D-4A15843B7E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969930B-F4C9-30F1-D4E4-1E55DB61F1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9390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>
          <a:extLst>
            <a:ext uri="{FF2B5EF4-FFF2-40B4-BE49-F238E27FC236}">
              <a16:creationId xmlns:a16="http://schemas.microsoft.com/office/drawing/2014/main" id="{BC2AF07B-A5EF-DD77-0637-7A2DBCAB5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f55d1a4538_0_2:notes">
            <a:extLst>
              <a:ext uri="{FF2B5EF4-FFF2-40B4-BE49-F238E27FC236}">
                <a16:creationId xmlns:a16="http://schemas.microsoft.com/office/drawing/2014/main" id="{36A459C6-5F78-57C4-0689-D1CD5D9601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f55d1a4538_0_2:notes">
            <a:extLst>
              <a:ext uri="{FF2B5EF4-FFF2-40B4-BE49-F238E27FC236}">
                <a16:creationId xmlns:a16="http://schemas.microsoft.com/office/drawing/2014/main" id="{2A57D28E-E6B1-5FE5-2FF6-9EE286610D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81449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751F6-ADC9-4866-C400-E862A7A29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3694ECB-9271-511A-35D8-1A3549CB11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D1E2352-E60D-9A5C-A34C-18EA5F9DFE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4A43B5D-3B1D-ADA7-89D2-3647A1133D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84794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EFC22-04A4-5097-47EA-A392C2D92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A6B506E-E46F-3D6C-D797-E1D80E44B4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473235D-BD49-B154-84BD-8B1544039C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BE1BB6C-5CAC-53D9-475C-FAE4057A15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90494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241732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63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69785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68191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147CE-E367-9D6F-F3DA-914D4D971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BCBF1EC-9CC6-56E2-2F1F-DDBFE7BE17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95FBE75-4D13-4ECE-94EE-738A78235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DB41DE6-AE13-679F-3C6D-38C5E5C813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297909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5257F-6E74-9E65-A4ED-533F5B8BF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AFAF09C-6AAE-0671-E469-A5BEE15F96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5592ABD-610B-0491-5D50-43E6DB4F48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CBFA654-B19C-21FB-271B-75F025EBEF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66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1908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F832F-C08B-BBA0-48A1-794888D3E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1416639-6BC3-BBD2-BA30-254ADE9DA7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47D1323-597F-0D9A-EA3E-DC12E6D212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E5C74C5-9566-F2B3-26D8-4A7F8D2FB5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1819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30AB1-F5CB-E613-38B7-B49A4C040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823B24C-8826-E0D1-043E-FA66A46F19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6A13EAE-6BB6-DE38-9F20-64CDCD5780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A77B1AA-F986-DBB2-83F7-B87ACCB8A5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3458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E4BB3-6DF8-6FD0-B5C6-57BEF4BDA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D8ECA11-7073-EF1A-7FD4-7E0293667F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68D2FDF-31E3-7532-8277-5FD90465BA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B6A2FCD-13FC-6F26-56D4-28050D31ED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0981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5D163-BC23-1744-F5C3-0DE4F48B2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5F81DA4-6DC7-5AB0-A1FE-547FDE3285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9A2B001-BEB5-0FCE-3DF7-1C291A2331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8CD5CEA-6D6D-A3FC-EDE1-D9142997CB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8425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CD27A-5E07-4592-B3DE-A971A6C27E03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120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/>
              <a:pPr/>
              <a:t>08/12/2025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384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/>
              <a:pPr/>
              <a:t>08/12/2025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2656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/>
              <a:pPr/>
              <a:t>08/12/2025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6845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ítulo, clip-art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65139"/>
            <a:ext cx="10363200" cy="14319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lip-art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32">
            <a:extLst>
              <a:ext uri="{FF2B5EF4-FFF2-40B4-BE49-F238E27FC236}">
                <a16:creationId xmlns:a16="http://schemas.microsoft.com/office/drawing/2014/main" id="{A96122D7-14F3-BEA6-862F-EE195CD3EF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33">
            <a:extLst>
              <a:ext uri="{FF2B5EF4-FFF2-40B4-BE49-F238E27FC236}">
                <a16:creationId xmlns:a16="http://schemas.microsoft.com/office/drawing/2014/main" id="{6E547EBB-22D2-2C48-4098-B982312035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34">
            <a:extLst>
              <a:ext uri="{FF2B5EF4-FFF2-40B4-BE49-F238E27FC236}">
                <a16:creationId xmlns:a16="http://schemas.microsoft.com/office/drawing/2014/main" id="{C9246791-FC18-8072-443E-5A536AB40E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C1CC82-F4AD-4CDD-9CD9-8B5C3D71E9F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68784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9804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/>
              <a:pPr/>
              <a:t>08/12/2025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2175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/>
              <a:pPr/>
              <a:t>08/12/2025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0164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/>
              <a:pPr/>
              <a:t>08/12/2025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5290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/>
              <a:pPr/>
              <a:t>08/12/2025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1752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/>
              <a:pPr/>
              <a:t>08/12/2025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7153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/>
              <a:pPr/>
              <a:t>08/12/2025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0833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/>
              <a:pPr/>
              <a:t>08/12/2025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3781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1065-9BCC-4DF1-BFFB-75595F8700F4}" type="datetimeFigureOut">
              <a:rPr lang="pt-BR" smtClean="0"/>
              <a:pPr/>
              <a:t>08/12/2025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8141-5781-4FD4-9552-C5D35CA50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4171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F1065-9BCC-4DF1-BFFB-75595F8700F4}" type="datetimeFigureOut">
              <a:rPr lang="pt-BR" smtClean="0"/>
              <a:pPr/>
              <a:t>08/12/2025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F8141-5781-4FD4-9552-C5D35CA50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5665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1.tce.pr.gov.br/conteudo/instrucao-normativa-n-187-de-6-de-novembro-de-2024/359203/area/249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lanalto.gov.br/ccivil_03/Constituicao/Constituicao.htm#art165%C2%A716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gif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1.tce.pr.gov.br/conteudo/instrucao-normativa-n-170-de-13-de-janeiro-de-2022/339624/area/249" TargetMode="External"/><Relationship Id="rId3" Type="http://schemas.openxmlformats.org/officeDocument/2006/relationships/hyperlink" Target="https://www1.tce.pr.gov.br/conteudo/instrucao-normativa-n-189-de-6-de-novembro-de-2024/359234/area/249" TargetMode="External"/><Relationship Id="rId7" Type="http://schemas.openxmlformats.org/officeDocument/2006/relationships/hyperlink" Target="https://www1.tce.pr.gov.br/conteudo/instrucao-normativa-n-58-de-9-de-junho-de-2011/237415/area/249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1.tce.pr.gov.br/conteudo/instrucao-normativa-n-192-de-12-de-dezembro-de-2024/360085/area/249" TargetMode="External"/><Relationship Id="rId5" Type="http://schemas.openxmlformats.org/officeDocument/2006/relationships/hyperlink" Target="https://www1.tce.pr.gov.br/conteudo/instrucao-normativa-n-172-de-11-de-julho-de-2022/342097/area/249" TargetMode="External"/><Relationship Id="rId4" Type="http://schemas.openxmlformats.org/officeDocument/2006/relationships/hyperlink" Target="https://www1.tce.pr.gov.br/conteudo/instrucao-normativa-n-187-de-6-de-novembro-de-2024/359203/area/249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gif"/><Relationship Id="rId4" Type="http://schemas.openxmlformats.org/officeDocument/2006/relationships/image" Target="../media/image59.gi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1.tce.pr.gov.br/conteudo/nota-tecnica-n-29-de-18-de-julho-de-2024-cgf/355843/area/249" TargetMode="External"/><Relationship Id="rId3" Type="http://schemas.openxmlformats.org/officeDocument/2006/relationships/hyperlink" Target="https://www1.tce.pr.gov.br/conteudo/nota-tecnica-n-36-de-03-de-novembro-de-2025-cgf/366047/area/249" TargetMode="External"/><Relationship Id="rId7" Type="http://schemas.openxmlformats.org/officeDocument/2006/relationships/hyperlink" Target="https://www1.tce.pr.gov.br/conteudo/nota-tecnica-n-31-de-25-de-outubro-de-2024/359030/area/249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1.tce.pr.gov.br/conteudo/nota-tecnica-n-33-de-8-de-maio-de-2025-cgf-republicada/362337/area/10" TargetMode="External"/><Relationship Id="rId5" Type="http://schemas.openxmlformats.org/officeDocument/2006/relationships/hyperlink" Target="https://www1.tce.pr.gov.br/conteudo/nota-tecnica-n-34-de-24-de-setembro-de-2025-cgf/365301/area/249" TargetMode="External"/><Relationship Id="rId4" Type="http://schemas.openxmlformats.org/officeDocument/2006/relationships/hyperlink" Target="https://www1.tce.pr.gov.br/conteudo/nota-tecnica-n-35-de-25-de-setembro-de-2025-cgf/365350/area/249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1.tce.pr.gov.br/conteudo/instrucao-de-servico-n-27-de-3-de-outubro-de-2011/1294/area/249" TargetMode="External"/><Relationship Id="rId3" Type="http://schemas.openxmlformats.org/officeDocument/2006/relationships/hyperlink" Target="https://www1.tce.pr.gov.br/conteudo/nota-tecnica-n-27-de-17-de-maio-de-2024-cgf-tcepr-e-caopmahu-mppr/354623/area/249" TargetMode="External"/><Relationship Id="rId7" Type="http://schemas.openxmlformats.org/officeDocument/2006/relationships/hyperlink" Target="https://www1.tce.pr.gov.br/contenthyperlink.jsp?lumItemId=8A914942985B62CE01985BE6624B6F53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1.tce.pr.gov.br/conteudo/nota-tecnica-n-32-de-6-marco-de-2025-cgf/361884/area/10" TargetMode="External"/><Relationship Id="rId5" Type="http://schemas.openxmlformats.org/officeDocument/2006/relationships/hyperlink" Target="https://www1.tce.pr.gov.br/conteudo/nota-tecnica-n-24-de-7-de-dezembro-de-2023/352142/area/249" TargetMode="External"/><Relationship Id="rId4" Type="http://schemas.openxmlformats.org/officeDocument/2006/relationships/hyperlink" Target="https://www1.tce.pr.gov.br/conteudo/nota-tecnica-n%C2%BA-25-de-16-de-fevereiro-de-2024/353004/area/249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3.bp.blogspot.com/-4Ol8DQNcbTo/Tf6mXmhkp5I/AAAAAAAACms/8eWklcbbvBA/s1600/3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301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4DD61-BAB9-1982-E04E-0B90F251B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FBDAE7-607C-208E-9C07-D6C19A229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435" y="380963"/>
            <a:ext cx="10515600" cy="1325563"/>
          </a:xfrm>
        </p:spPr>
        <p:txBody>
          <a:bodyPr>
            <a:normAutofit/>
          </a:bodyPr>
          <a:lstStyle/>
          <a:p>
            <a:br>
              <a:rPr lang="pt-BR" dirty="0"/>
            </a:br>
            <a:endParaRPr lang="pt-BR" dirty="0"/>
          </a:p>
        </p:txBody>
      </p:sp>
      <p:sp>
        <p:nvSpPr>
          <p:cNvPr id="5" name="Text Box 47">
            <a:extLst>
              <a:ext uri="{FF2B5EF4-FFF2-40B4-BE49-F238E27FC236}">
                <a16:creationId xmlns:a16="http://schemas.microsoft.com/office/drawing/2014/main" id="{52931F18-2328-9665-26AE-4B7AEFE55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1" y="991283"/>
            <a:ext cx="11576439" cy="255493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prstDash val="lgDashDotDot"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ngle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pt-BR" sz="2667" dirty="0"/>
              <a:t>Em 2022, o TCEPR </a:t>
            </a:r>
            <a:r>
              <a:rPr lang="pt-BR" sz="2667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reformulou o processo de emissão de Parecer Prévio sobre as contas dos prefeitos</a:t>
            </a:r>
            <a:r>
              <a:rPr lang="pt-BR" sz="2667" dirty="0"/>
              <a:t> (paranaenses), e desde então a </a:t>
            </a:r>
            <a:r>
              <a:rPr lang="pt-BR" sz="2667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apreciação do desempenho anual do governo</a:t>
            </a:r>
            <a:r>
              <a:rPr lang="pt-BR" sz="2667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667" dirty="0"/>
              <a:t>passa a considerar o </a:t>
            </a:r>
            <a:r>
              <a:rPr lang="pt-BR" sz="2667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grau de implementação de ações </a:t>
            </a:r>
            <a:r>
              <a:rPr lang="pt-BR" sz="2667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 áreas da </a:t>
            </a:r>
            <a:r>
              <a:rPr lang="pt-BR" sz="2667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Educação, Assistência Social, Previdência Social, Administração Financeira, Transparência e Relacionamento com o Cidadão, Saúde, </a:t>
            </a:r>
            <a:r>
              <a:rPr lang="pt-BR" sz="2667" i="1" dirty="0">
                <a:solidFill>
                  <a:srgbClr val="008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Meio Ambiente e Aquisições e Contratações</a:t>
            </a:r>
            <a:r>
              <a:rPr lang="pt-BR" sz="2667" dirty="0">
                <a:solidFill>
                  <a:srgbClr val="008D00"/>
                </a:solidFill>
              </a:rPr>
              <a:t>. </a:t>
            </a:r>
            <a:endParaRPr lang="pt-BR" altLang="pt-BR" sz="2667" b="1" dirty="0">
              <a:solidFill>
                <a:srgbClr val="008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3" name="Text Box 47">
            <a:extLst>
              <a:ext uri="{FF2B5EF4-FFF2-40B4-BE49-F238E27FC236}">
                <a16:creationId xmlns:a16="http://schemas.microsoft.com/office/drawing/2014/main" id="{BE493AE0-A075-93B5-EC16-9E689C2FC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786" y="-10906"/>
            <a:ext cx="11728173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prstDash val="lgDashDotDot"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ngle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“Novos Papéis”</a:t>
            </a:r>
            <a:endParaRPr lang="pt-BR" altLang="pt-BR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6" name="Text Box 47">
            <a:extLst>
              <a:ext uri="{FF2B5EF4-FFF2-40B4-BE49-F238E27FC236}">
                <a16:creationId xmlns:a16="http://schemas.microsoft.com/office/drawing/2014/main" id="{79FAD370-1969-A720-230A-568BF4205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263" y="3601762"/>
            <a:ext cx="11597897" cy="192558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prstDash val="lgDashDotDot"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ngle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pt-BR" sz="2400" dirty="0"/>
              <a:t>O </a:t>
            </a:r>
            <a:r>
              <a:rPr lang="pt-BR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TCEPR inseriu a </a:t>
            </a:r>
            <a:r>
              <a:rPr lang="pt-BR" sz="24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Avaliação da Atuação Governamental </a:t>
            </a:r>
            <a:r>
              <a:rPr lang="pt-BR" sz="2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parte integrante do Parecer Prévio</a:t>
            </a:r>
            <a:r>
              <a:rPr lang="pt-BR" sz="2400" i="1" dirty="0">
                <a:solidFill>
                  <a:srgbClr val="F7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pt-BR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(CRFB/88 art.71,I)</a:t>
            </a:r>
            <a:r>
              <a:rPr lang="pt-BR" sz="2400" dirty="0"/>
              <a:t>. Esse instrumento </a:t>
            </a:r>
            <a:r>
              <a:rPr lang="pt-BR" sz="2400" u="sng" dirty="0"/>
              <a:t>busca</a:t>
            </a:r>
            <a:r>
              <a:rPr lang="pt-BR" sz="2400" dirty="0"/>
              <a:t> </a:t>
            </a:r>
            <a:r>
              <a:rPr lang="pt-BR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pt-BR" sz="24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mensurar o desempenho</a:t>
            </a:r>
            <a:r>
              <a:rPr lang="pt-BR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pt-BR" sz="2400" b="1" i="1" dirty="0">
                <a:solidFill>
                  <a:schemeClr val="accent1">
                    <a:lumMod val="50000"/>
                  </a:schemeClr>
                </a:solidFill>
              </a:rPr>
              <a:t> do governo </a:t>
            </a:r>
            <a:r>
              <a:rPr lang="pt-BR" sz="2400" i="1" dirty="0">
                <a:solidFill>
                  <a:schemeClr val="accent1">
                    <a:lumMod val="50000"/>
                  </a:schemeClr>
                </a:solidFill>
              </a:rPr>
              <a:t>em cada uma das áreas avaliadas</a:t>
            </a:r>
            <a:r>
              <a:rPr lang="pt-BR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base em informações e documentos fornecidos diretamente pelos</a:t>
            </a:r>
            <a:r>
              <a:rPr lang="pt-BR" sz="2400" dirty="0"/>
              <a:t> </a:t>
            </a:r>
            <a:r>
              <a:rPr lang="pt-BR" sz="2400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interlocutore</a:t>
            </a:r>
            <a:r>
              <a:rPr lang="pt-BR" sz="24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pt-BR" sz="2400" dirty="0"/>
              <a:t>, tais como secretários e gestores responsáveis por processos específicos na área de atuação. </a:t>
            </a:r>
            <a:endParaRPr lang="pt-BR" altLang="pt-BR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859AD740-4D26-BD9D-636F-9272A2181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994" y="874333"/>
            <a:ext cx="9553113" cy="26977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just"/>
            <a:r>
              <a:rPr lang="pt-BR" sz="21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Parecer TCE</a:t>
            </a:r>
            <a:r>
              <a:rPr lang="pt-BR" sz="2133" b="1" dirty="0">
                <a:solidFill>
                  <a:srgbClr val="F7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endParaRPr lang="pt-B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t-BR" sz="2133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Âmbito federal/estadual </a:t>
            </a:r>
            <a:r>
              <a:rPr lang="pt-BR" sz="2133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parecer prévio possui caráter puramente técnico-opinativo</a:t>
            </a:r>
            <a:r>
              <a:rPr lang="pt-BR" sz="2133" dirty="0"/>
              <a:t>. </a:t>
            </a:r>
          </a:p>
          <a:p>
            <a:pPr algn="just"/>
            <a:r>
              <a:rPr lang="pt-BR" sz="2133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Âmbito municipal </a:t>
            </a:r>
            <a:r>
              <a:rPr lang="pt-BR" sz="2133" dirty="0"/>
              <a:t>se altera para um conteúdo de </a:t>
            </a:r>
            <a:r>
              <a:rPr lang="pt-BR" sz="2133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efeito decisório e quase vinculativo </a:t>
            </a:r>
            <a:r>
              <a:rPr lang="pt-BR" sz="2133" dirty="0"/>
              <a:t>para o Poder Legislativo, quando a CRFB/88 (art.31,§2º) </a:t>
            </a:r>
            <a:r>
              <a:rPr lang="pt-BR" sz="2133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determina</a:t>
            </a:r>
            <a:r>
              <a:rPr lang="pt-BR" sz="2133" u="sng" dirty="0"/>
              <a:t> que o </a:t>
            </a:r>
            <a:r>
              <a:rPr lang="pt-BR" sz="2133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Parecer Prévio do TCE</a:t>
            </a:r>
            <a:r>
              <a:rPr lang="pt-BR" sz="2133" dirty="0"/>
              <a:t>, </a:t>
            </a:r>
            <a:r>
              <a:rPr lang="pt-BR" sz="2133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só deixará de prevalecer por decisão de dois terços dos membros da Câmara Municipal.</a:t>
            </a:r>
          </a:p>
          <a:p>
            <a:pPr algn="just"/>
            <a:r>
              <a:rPr lang="pt-BR" sz="2000" dirty="0"/>
              <a:t>(</a:t>
            </a:r>
            <a:r>
              <a:rPr lang="pt-BR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</a:t>
            </a:r>
            <a:r>
              <a:rPr lang="pt-BR" sz="2000" dirty="0"/>
              <a:t>.:2/3 dos membros da Câmara </a:t>
            </a:r>
            <a:r>
              <a:rPr lang="pt-BR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não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000" dirty="0"/>
              <a:t>2/3 dos presentes à sessão de julgamento).  </a:t>
            </a: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91055CB-141B-5296-7FAC-2AF9B97E7060}"/>
              </a:ext>
            </a:extLst>
          </p:cNvPr>
          <p:cNvSpPr txBox="1"/>
          <p:nvPr/>
        </p:nvSpPr>
        <p:spPr>
          <a:xfrm>
            <a:off x="241827" y="5749045"/>
            <a:ext cx="4479029" cy="830997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/>
            <a:r>
              <a:rPr lang="pt-BR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TCEPR nº 192/24 - Agenda de Obrigações</a:t>
            </a:r>
          </a:p>
          <a:p>
            <a:pPr marL="228594" indent="-228594" algn="just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Cadastro Interlocutores: 01 a  16/10</a:t>
            </a:r>
          </a:p>
          <a:p>
            <a:pPr marL="228594" indent="-228594" algn="just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Respostas: 05 a 27/11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2EB0F37-E956-021F-B701-BEA8F881016B}"/>
              </a:ext>
            </a:extLst>
          </p:cNvPr>
          <p:cNvSpPr txBox="1"/>
          <p:nvPr/>
        </p:nvSpPr>
        <p:spPr>
          <a:xfrm>
            <a:off x="5168346" y="5793365"/>
            <a:ext cx="6546574" cy="923330"/>
          </a:xfrm>
          <a:prstGeom prst="rect">
            <a:avLst/>
          </a:prstGeom>
          <a:solidFill>
            <a:schemeClr val="tx1"/>
          </a:solidFill>
          <a:ln>
            <a:solidFill>
              <a:srgbClr val="00FFFF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/>
            <a:r>
              <a:rPr lang="pt-BR" sz="1800" b="0" i="0" u="none" strike="noStrike" dirty="0">
                <a:solidFill>
                  <a:srgbClr val="00FFFF"/>
                </a:solidFill>
                <a:effectLst/>
                <a:latin typeface="Tahom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 n. 187, de 06.11.24</a:t>
            </a:r>
            <a:r>
              <a:rPr lang="pt-BR" sz="1800" b="0" i="0" u="none" strike="noStrike" dirty="0">
                <a:solidFill>
                  <a:srgbClr val="00FFFF"/>
                </a:solidFill>
                <a:effectLst/>
                <a:latin typeface="Tahoma" panose="020B0604030504040204" pitchFamily="34" charset="0"/>
              </a:rPr>
              <a:t> (&gt; </a:t>
            </a:r>
            <a:r>
              <a:rPr lang="pt-BR" sz="1800" b="0" i="0" dirty="0">
                <a:solidFill>
                  <a:srgbClr val="00FFFF"/>
                </a:solidFill>
                <a:effectLst/>
                <a:latin typeface="Tahoma" panose="020B0604030504040204" pitchFamily="34" charset="0"/>
              </a:rPr>
              <a:t>IN n. 165/21), trata do </a:t>
            </a:r>
          </a:p>
          <a:p>
            <a:pPr algn="just"/>
            <a:r>
              <a:rPr lang="pt-BR" sz="18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Plano Estratégico do Tribunal de Contas do Estado do Paraná para o período de 2022 a 2027</a:t>
            </a:r>
            <a:r>
              <a:rPr lang="pt-BR" sz="1800" b="1" i="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.</a:t>
            </a:r>
          </a:p>
        </p:txBody>
      </p:sp>
      <p:pic>
        <p:nvPicPr>
          <p:cNvPr id="1026" name="Picture 2" descr="Prender - ícones de segurança grátis">
            <a:extLst>
              <a:ext uri="{FF2B5EF4-FFF2-40B4-BE49-F238E27FC236}">
                <a16:creationId xmlns:a16="http://schemas.microsoft.com/office/drawing/2014/main" id="{2C076A2F-6B44-F91E-D8F0-7B29A8E9E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776" y="388068"/>
            <a:ext cx="1063254" cy="106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39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3D859-4AD8-CB17-A2A6-9EA82665F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6A27F6-2DB5-F9B5-0D4C-69E83D848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435" y="380963"/>
            <a:ext cx="10515600" cy="1325563"/>
          </a:xfrm>
        </p:spPr>
        <p:txBody>
          <a:bodyPr>
            <a:normAutofit/>
          </a:bodyPr>
          <a:lstStyle/>
          <a:p>
            <a:br>
              <a:rPr lang="pt-BR" dirty="0"/>
            </a:br>
            <a:endParaRPr lang="pt-BR" dirty="0"/>
          </a:p>
        </p:txBody>
      </p:sp>
      <p:sp>
        <p:nvSpPr>
          <p:cNvPr id="3" name="Text Box 47">
            <a:extLst>
              <a:ext uri="{FF2B5EF4-FFF2-40B4-BE49-F238E27FC236}">
                <a16:creationId xmlns:a16="http://schemas.microsoft.com/office/drawing/2014/main" id="{D073D30D-3E9E-33E0-A78D-A7561DC4A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786" y="63091"/>
            <a:ext cx="11728173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prstDash val="lgDashDotDot"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ngle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Atenção!!</a:t>
            </a:r>
            <a:endParaRPr lang="pt-BR" altLang="pt-BR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pic>
        <p:nvPicPr>
          <p:cNvPr id="1026" name="Picture 2" descr="GIFs de galaxias | USAGIF.com">
            <a:extLst>
              <a:ext uri="{FF2B5EF4-FFF2-40B4-BE49-F238E27FC236}">
                <a16:creationId xmlns:a16="http://schemas.microsoft.com/office/drawing/2014/main" id="{984D6210-7302-FF46-A9E1-03530D8C5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6" y="74219"/>
            <a:ext cx="2444485" cy="183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7">
            <a:extLst>
              <a:ext uri="{FF2B5EF4-FFF2-40B4-BE49-F238E27FC236}">
                <a16:creationId xmlns:a16="http://schemas.microsoft.com/office/drawing/2014/main" id="{2AB1A917-B6A9-A654-C2C9-D07C480F6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1" y="1996585"/>
            <a:ext cx="11576439" cy="438055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prstDash val="lgDashDotDot"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ngle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pt-BR" sz="37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áreas do governo serão avaliadas pelo TCEPR </a:t>
            </a:r>
            <a:r>
              <a:rPr lang="pt-BR" sz="3733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quanto ao seu “</a:t>
            </a:r>
            <a:r>
              <a:rPr lang="pt-BR" sz="3733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desempenho</a:t>
            </a:r>
            <a:r>
              <a:rPr lang="pt-BR" sz="3733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pt-BR" sz="37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sob os seguintes </a:t>
            </a:r>
            <a:r>
              <a:rPr lang="pt-BR" sz="3733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parâmetros</a:t>
            </a:r>
            <a:r>
              <a:rPr lang="pt-BR" sz="3400" b="1" i="1" dirty="0">
                <a:solidFill>
                  <a:srgbClr val="002060"/>
                </a:solidFill>
              </a:rPr>
              <a:t>: </a:t>
            </a:r>
          </a:p>
          <a:p>
            <a:pPr marL="609585" indent="-609585" algn="just">
              <a:buFont typeface="Arial" panose="020B0604020202020204" pitchFamily="34" charset="0"/>
              <a:buChar char="•"/>
              <a:defRPr/>
            </a:pPr>
            <a:r>
              <a:rPr lang="pt-BR" sz="3400" b="1" i="1" dirty="0">
                <a:solidFill>
                  <a:srgbClr val="002060"/>
                </a:solidFill>
              </a:rPr>
              <a:t>o </a:t>
            </a:r>
            <a:r>
              <a:rPr lang="pt-BR" sz="3400" b="1" i="1" u="sng" dirty="0">
                <a:solidFill>
                  <a:srgbClr val="002060"/>
                </a:solidFill>
              </a:rPr>
              <a:t>estabelecimento</a:t>
            </a:r>
            <a:r>
              <a:rPr lang="pt-BR" sz="3400" b="1" i="1" dirty="0">
                <a:solidFill>
                  <a:srgbClr val="002060"/>
                </a:solidFill>
              </a:rPr>
              <a:t> de </a:t>
            </a:r>
            <a:r>
              <a:rPr lang="pt-BR" sz="3400" b="1" i="1" dirty="0">
                <a:solidFill>
                  <a:srgbClr val="C00000"/>
                </a:solidFill>
              </a:rPr>
              <a:t>objetivos</a:t>
            </a:r>
            <a:r>
              <a:rPr lang="pt-BR" sz="3400" b="1" i="1" dirty="0">
                <a:solidFill>
                  <a:srgbClr val="002060"/>
                </a:solidFill>
              </a:rPr>
              <a:t> para as </a:t>
            </a:r>
            <a:r>
              <a:rPr lang="pt-BR" sz="3400" b="1" i="1" u="sng" dirty="0">
                <a:solidFill>
                  <a:srgbClr val="002060"/>
                </a:solidFill>
              </a:rPr>
              <a:t>políticas públicas</a:t>
            </a:r>
            <a:r>
              <a:rPr lang="pt-BR" sz="3400" b="1" i="1" dirty="0">
                <a:solidFill>
                  <a:srgbClr val="002060"/>
                </a:solidFill>
              </a:rPr>
              <a:t>; </a:t>
            </a:r>
          </a:p>
          <a:p>
            <a:pPr marL="609585" indent="-609585" algn="just">
              <a:buFont typeface="Arial" panose="020B0604020202020204" pitchFamily="34" charset="0"/>
              <a:buChar char="•"/>
              <a:defRPr/>
            </a:pPr>
            <a:r>
              <a:rPr lang="pt-BR" sz="3400" b="1" i="1" dirty="0">
                <a:solidFill>
                  <a:srgbClr val="002060"/>
                </a:solidFill>
              </a:rPr>
              <a:t>a </a:t>
            </a:r>
            <a:r>
              <a:rPr lang="pt-BR" sz="3400" b="1" i="1" dirty="0">
                <a:solidFill>
                  <a:srgbClr val="C00000"/>
                </a:solidFill>
              </a:rPr>
              <a:t>alocação</a:t>
            </a:r>
            <a:r>
              <a:rPr lang="pt-BR" sz="3400" b="1" i="1" dirty="0">
                <a:solidFill>
                  <a:srgbClr val="002060"/>
                </a:solidFill>
              </a:rPr>
              <a:t> dos recursos públicos; </a:t>
            </a:r>
          </a:p>
          <a:p>
            <a:pPr marL="609585" indent="-609585" algn="just">
              <a:buFont typeface="Arial" panose="020B0604020202020204" pitchFamily="34" charset="0"/>
              <a:buChar char="•"/>
              <a:defRPr/>
            </a:pPr>
            <a:r>
              <a:rPr lang="pt-BR" sz="3400" b="1" i="1" u="sng" dirty="0">
                <a:solidFill>
                  <a:srgbClr val="002060"/>
                </a:solidFill>
              </a:rPr>
              <a:t>a </a:t>
            </a:r>
            <a:r>
              <a:rPr lang="pt-BR" sz="3400" b="1" i="1" u="sng" dirty="0">
                <a:solidFill>
                  <a:srgbClr val="C00000"/>
                </a:solidFill>
              </a:rPr>
              <a:t>implementação</a:t>
            </a:r>
            <a:r>
              <a:rPr lang="pt-BR" sz="3400" b="1" i="1" dirty="0">
                <a:solidFill>
                  <a:srgbClr val="002060"/>
                </a:solidFill>
              </a:rPr>
              <a:t> </a:t>
            </a:r>
            <a:r>
              <a:rPr lang="pt-BR" sz="3400" b="1" i="1" u="sng" dirty="0">
                <a:solidFill>
                  <a:srgbClr val="002060"/>
                </a:solidFill>
              </a:rPr>
              <a:t>de processos</a:t>
            </a:r>
            <a:r>
              <a:rPr lang="pt-BR" sz="3400" b="1" i="1" dirty="0">
                <a:solidFill>
                  <a:srgbClr val="002060"/>
                </a:solidFill>
              </a:rPr>
              <a:t> e a </a:t>
            </a:r>
            <a:r>
              <a:rPr lang="pt-BR" sz="3400" b="1" i="1" u="sng" dirty="0">
                <a:solidFill>
                  <a:srgbClr val="C00000"/>
                </a:solidFill>
              </a:rPr>
              <a:t>disponibilização</a:t>
            </a:r>
            <a:r>
              <a:rPr lang="pt-BR" sz="3400" b="1" i="1" u="sng" dirty="0">
                <a:solidFill>
                  <a:srgbClr val="002060"/>
                </a:solidFill>
              </a:rPr>
              <a:t> de produtos</a:t>
            </a:r>
            <a:r>
              <a:rPr lang="pt-BR" sz="3400" b="1" i="1" dirty="0">
                <a:solidFill>
                  <a:srgbClr val="002060"/>
                </a:solidFill>
              </a:rPr>
              <a:t>, e; </a:t>
            </a:r>
          </a:p>
          <a:p>
            <a:pPr marL="609585" indent="-609585" algn="just">
              <a:buFont typeface="Arial" panose="020B0604020202020204" pitchFamily="34" charset="0"/>
              <a:buChar char="•"/>
              <a:defRPr/>
            </a:pPr>
            <a:r>
              <a:rPr lang="pt-BR" sz="3400" b="1" i="1" dirty="0">
                <a:solidFill>
                  <a:srgbClr val="002060"/>
                </a:solidFill>
              </a:rPr>
              <a:t>serviços públicos com </a:t>
            </a:r>
            <a:r>
              <a:rPr lang="pt-BR" sz="3400" b="1" i="1" u="sng" dirty="0">
                <a:solidFill>
                  <a:srgbClr val="C00000"/>
                </a:solidFill>
              </a:rPr>
              <a:t>impacto na qualidade de vida</a:t>
            </a:r>
            <a:r>
              <a:rPr lang="pt-BR" sz="3400" b="1" i="1" dirty="0">
                <a:solidFill>
                  <a:srgbClr val="C00000"/>
                </a:solidFill>
              </a:rPr>
              <a:t> </a:t>
            </a:r>
            <a:r>
              <a:rPr lang="pt-BR" sz="3400" b="1" i="1" dirty="0">
                <a:solidFill>
                  <a:srgbClr val="002060"/>
                </a:solidFill>
              </a:rPr>
              <a:t>da população.                                                      </a:t>
            </a:r>
            <a:r>
              <a:rPr lang="pt-BR" sz="2400" b="1" i="1" dirty="0">
                <a:solidFill>
                  <a:srgbClr val="005100"/>
                </a:solidFill>
              </a:rPr>
              <a:t>(Fonte: TCEPR)</a:t>
            </a:r>
            <a:endParaRPr lang="pt-BR" altLang="pt-BR" sz="2400" b="1" i="1" dirty="0">
              <a:solidFill>
                <a:srgbClr val="0051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6" name="Oval 6">
            <a:extLst>
              <a:ext uri="{FF2B5EF4-FFF2-40B4-BE49-F238E27FC236}">
                <a16:creationId xmlns:a16="http://schemas.microsoft.com/office/drawing/2014/main" id="{B64772DA-3C3B-7761-4EEB-11B15D719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2926" y="591670"/>
            <a:ext cx="10835945" cy="649188"/>
          </a:xfrm>
          <a:prstGeom prst="ellipse">
            <a:avLst/>
          </a:prstGeom>
          <a:solidFill>
            <a:schemeClr val="tx1"/>
          </a:solidFill>
          <a:ln w="9525">
            <a:solidFill>
              <a:srgbClr val="FF0000"/>
            </a:solidFill>
            <a:round/>
            <a:headEnd/>
            <a:tailEnd/>
          </a:ln>
          <a:scene3d>
            <a:camera prst="isometricOffAxis1Right"/>
            <a:lightRig rig="threePt" dir="t"/>
          </a:scene3d>
          <a:sp3d>
            <a:bevelT prst="angle"/>
          </a:sp3d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pt-BR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Isso muda  o modo de se pensar a Prestação de Contas ....!!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618BF31-7A25-97B7-BE9A-F56390D19E51}"/>
              </a:ext>
            </a:extLst>
          </p:cNvPr>
          <p:cNvSpPr txBox="1"/>
          <p:nvPr/>
        </p:nvSpPr>
        <p:spPr>
          <a:xfrm>
            <a:off x="7344780" y="767274"/>
            <a:ext cx="4419600" cy="1384995"/>
          </a:xfrm>
          <a:prstGeom prst="rect">
            <a:avLst/>
          </a:prstGeom>
          <a:solidFill>
            <a:schemeClr val="bg1"/>
          </a:solidFill>
          <a:ln>
            <a:solidFill>
              <a:srgbClr val="00FFFF"/>
            </a:solidFill>
          </a:ln>
          <a:scene3d>
            <a:camera prst="isometricOffAxis1Righ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pt-BR" sz="1400" b="0" i="0" u="sng" dirty="0">
                <a:effectLst/>
                <a:latin typeface="Arial" panose="020B0604020202020204" pitchFamily="34" charset="0"/>
                <a:hlinkClick r:id="rId4"/>
              </a:rPr>
              <a:t>CRFB/88 Art.166</a:t>
            </a:r>
            <a:r>
              <a:rPr lang="pt-BR" sz="1400" b="0" i="0" dirty="0">
                <a:effectLst/>
                <a:latin typeface="Arial" panose="020B0604020202020204" pitchFamily="34" charset="0"/>
                <a:hlinkClick r:id="rId4"/>
              </a:rPr>
              <a:t> </a:t>
            </a:r>
            <a:r>
              <a:rPr lang="pt-BR" sz="1400" b="0" i="0" dirty="0">
                <a:effectLst/>
                <a:latin typeface="Arial" panose="020B0604020202020204" pitchFamily="34" charset="0"/>
              </a:rPr>
              <a:t>  (</a:t>
            </a: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</a:rPr>
              <a:t>EC 109 15.3.21)</a:t>
            </a:r>
            <a:endParaRPr lang="pt-BR" sz="1400" b="0" i="0" dirty="0">
              <a:effectLst/>
              <a:latin typeface="Arial" panose="020B0604020202020204" pitchFamily="34" charset="0"/>
              <a:hlinkClick r:id="rId4"/>
            </a:endParaRPr>
          </a:p>
          <a:p>
            <a:pPr algn="just"/>
            <a:r>
              <a:rPr lang="pt-BR" sz="1400" b="0" i="1" dirty="0">
                <a:effectLst/>
                <a:latin typeface="Arial" panose="020B0604020202020204" pitchFamily="34" charset="0"/>
                <a:hlinkClick r:id="rId4"/>
              </a:rPr>
              <a:t>“§ 16.</a:t>
            </a:r>
            <a:r>
              <a:rPr lang="pt-BR" sz="1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As leis de que trata este artigo </a:t>
            </a:r>
            <a:r>
              <a:rPr lang="pt-BR" sz="1400" b="1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devem observar</a:t>
            </a:r>
            <a:r>
              <a:rPr lang="pt-BR" sz="1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no que couber, os </a:t>
            </a:r>
            <a:r>
              <a:rPr lang="pt-BR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resultados do monitoramento e da avaliação das políticas públicas </a:t>
            </a:r>
            <a:r>
              <a:rPr lang="pt-BR" sz="1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previstos no </a:t>
            </a:r>
            <a:r>
              <a:rPr lang="pt-BR" sz="1400" i="1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§ 16 do art. 37 </a:t>
            </a:r>
            <a:r>
              <a:rPr lang="pt-BR" sz="14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desta Constituição."</a:t>
            </a:r>
            <a:endParaRPr lang="pt-BR" sz="1400" i="1" dirty="0"/>
          </a:p>
        </p:txBody>
      </p:sp>
    </p:spTree>
    <p:extLst>
      <p:ext uri="{BB962C8B-B14F-4D97-AF65-F5344CB8AC3E}">
        <p14:creationId xmlns:p14="http://schemas.microsoft.com/office/powerpoint/2010/main" val="428318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3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FAF84-4E98-72F4-8A6E-F2CB3F9F7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5A7536D6-F751-CE00-83A5-D741DB18F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" y="1487202"/>
            <a:ext cx="11869309" cy="525714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pt-BR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reestruturação da Prestação de Contas Anual 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(PCA) envolveu(e) alterações importantes </a:t>
            </a:r>
            <a:r>
              <a:rPr lang="pt-BR" sz="2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visando aperfeiçoar a </a:t>
            </a:r>
            <a:r>
              <a:rPr lang="pt-BR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transparência, “</a:t>
            </a:r>
            <a:r>
              <a:rPr lang="pt-BR" sz="24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governança” e a “eficiência” </a:t>
            </a:r>
            <a:r>
              <a:rPr lang="pt-BR" sz="24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gestão pública.</a:t>
            </a:r>
            <a:endParaRPr lang="pt-BR" sz="2200" b="1" i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Foco</a:t>
            </a: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em uma Prestação de Contas mais </a:t>
            </a:r>
            <a:r>
              <a:rPr lang="pt-BR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participativa e transparente</a:t>
            </a: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marL="285750" lvl="0" indent="-28575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Estabelecimentos de </a:t>
            </a:r>
            <a:r>
              <a:rPr lang="pt-BR" sz="22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prazos</a:t>
            </a: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</a:t>
            </a:r>
            <a:r>
              <a:rPr lang="pt-BR" sz="22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cadastro de interlocutores</a:t>
            </a:r>
            <a:r>
              <a:rPr lang="pt-BR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pt-BR" sz="2200" b="1" i="1" dirty="0">
                <a:solidFill>
                  <a:srgbClr val="0017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envio de documentos </a:t>
            </a: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e, de uma </a:t>
            </a:r>
            <a:r>
              <a:rPr lang="pt-BR" sz="2200" b="1" i="1" u="sng" dirty="0">
                <a:solidFill>
                  <a:srgbClr val="0017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Agenda de Obrigações ainda mais detalhada</a:t>
            </a: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285750" lvl="0" indent="-28575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Implementação de </a:t>
            </a:r>
            <a:r>
              <a:rPr lang="pt-BR" sz="22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questionários específicos</a:t>
            </a:r>
            <a:r>
              <a:rPr lang="pt-BR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a efetividade das fiscalizações com a necessidade de </a:t>
            </a:r>
            <a:r>
              <a:rPr lang="pt-BR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respostas </a:t>
            </a:r>
            <a:r>
              <a:rPr lang="pt-BR" sz="22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fidedignas</a:t>
            </a: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22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Ênfase na capacitação dos gestores e na comunicação interna</a:t>
            </a:r>
            <a:r>
              <a:rPr lang="pt-BR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assegurar que todos os envolvidos estejam alinhados com as diretrizes da organização pública</a:t>
            </a: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Melhoria na </a:t>
            </a:r>
            <a:r>
              <a:rPr lang="pt-BR" sz="22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Governança</a:t>
            </a:r>
            <a:r>
              <a:rPr lang="pt-BR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nos </a:t>
            </a:r>
            <a:r>
              <a:rPr lang="pt-BR" sz="22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atos de gestão</a:t>
            </a: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garantindo mais responsabilidade e clareza; 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81C49BFC-904E-8DFA-E6BE-472CFCCE0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5" y="117094"/>
            <a:ext cx="12019722" cy="1015663"/>
          </a:xfrm>
          <a:prstGeom prst="rect">
            <a:avLst/>
          </a:prstGeom>
          <a:solidFill>
            <a:srgbClr val="004E9A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Prestação de Contas Anual – PCA</a:t>
            </a:r>
          </a:p>
          <a:p>
            <a:pPr algn="ctr" eaLnBrk="1" hangingPunct="1">
              <a:defRPr/>
            </a:pPr>
            <a:r>
              <a:rPr lang="pt-BR" sz="2400" i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MV Boli" panose="02000500030200090000" pitchFamily="2" charset="0"/>
              </a:rPr>
              <a:t>“Reestruturação”</a:t>
            </a:r>
          </a:p>
        </p:txBody>
      </p:sp>
      <p:pic>
        <p:nvPicPr>
          <p:cNvPr id="4098" name="Picture 2" descr="Resultado de imagem para direto ao ponto desenho figurinha">
            <a:extLst>
              <a:ext uri="{FF2B5EF4-FFF2-40B4-BE49-F238E27FC236}">
                <a16:creationId xmlns:a16="http://schemas.microsoft.com/office/drawing/2014/main" id="{16F6AFD6-D16C-D7A6-375E-104AC6298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062" y="68233"/>
            <a:ext cx="1788313" cy="132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57" descr="Mármore branco">
            <a:extLst>
              <a:ext uri="{FF2B5EF4-FFF2-40B4-BE49-F238E27FC236}">
                <a16:creationId xmlns:a16="http://schemas.microsoft.com/office/drawing/2014/main" id="{1D859758-0C25-7306-5FCE-77C3F29B8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4374" y="4338072"/>
            <a:ext cx="3750895" cy="860699"/>
          </a:xfrm>
          <a:prstGeom prst="ellipse">
            <a:avLst/>
          </a:prstGeom>
          <a:solidFill>
            <a:srgbClr val="005E00"/>
          </a:solidFill>
          <a:ln w="38100">
            <a:solidFill>
              <a:srgbClr val="00B050"/>
            </a:solidFill>
            <a:round/>
            <a:headEnd/>
            <a:tailEnd/>
          </a:ln>
          <a:scene3d>
            <a:camera prst="perspectiveRelaxedModerately"/>
            <a:lightRig rig="threePt" dir="t"/>
          </a:scene3d>
          <a:sp3d>
            <a:bevelT prst="angle"/>
          </a:sp3d>
        </p:spPr>
        <p:txBody>
          <a:bodyPr lIns="36000" tIns="10800" rIns="0" bIns="1080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PT" altLang="pt-BR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“Compliance”</a:t>
            </a:r>
          </a:p>
          <a:p>
            <a:pPr algn="ctr"/>
            <a:endParaRPr lang="pt-PT" altLang="pt-BR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5960F259-3379-5C9F-F53B-5B3A0CF29338}"/>
              </a:ext>
            </a:extLst>
          </p:cNvPr>
          <p:cNvCxnSpPr>
            <a:cxnSpLocks/>
            <a:stCxn id="4" idx="3"/>
          </p:cNvCxnSpPr>
          <p:nvPr/>
        </p:nvCxnSpPr>
        <p:spPr>
          <a:xfrm flipH="1">
            <a:off x="3576941" y="5072725"/>
            <a:ext cx="5016739" cy="94833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0B225B48-B9EA-C740-62F6-89CAE4F71A56}"/>
              </a:ext>
            </a:extLst>
          </p:cNvPr>
          <p:cNvCxnSpPr>
            <a:cxnSpLocks/>
          </p:cNvCxnSpPr>
          <p:nvPr/>
        </p:nvCxnSpPr>
        <p:spPr>
          <a:xfrm flipH="1">
            <a:off x="7022462" y="5198771"/>
            <a:ext cx="2152252" cy="76380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0C511CEF-6489-78F0-439C-57E243BA4D1A}"/>
              </a:ext>
            </a:extLst>
          </p:cNvPr>
          <p:cNvCxnSpPr>
            <a:cxnSpLocks/>
          </p:cNvCxnSpPr>
          <p:nvPr/>
        </p:nvCxnSpPr>
        <p:spPr>
          <a:xfrm flipH="1" flipV="1">
            <a:off x="2272178" y="4915274"/>
            <a:ext cx="363929" cy="113398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5D0A1F60-28D2-4389-6046-8AF6850CB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098" y="3989347"/>
            <a:ext cx="3697129" cy="908864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pt-B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Princípio da </a:t>
            </a:r>
          </a:p>
          <a:p>
            <a:pPr algn="ctr">
              <a:defRPr/>
            </a:pPr>
            <a:r>
              <a:rPr lang="pt-B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Máxima Vantagem Social</a:t>
            </a:r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9BA6CB8D-44F0-F1F5-240F-A26CEA39AC6D}"/>
              </a:ext>
            </a:extLst>
          </p:cNvPr>
          <p:cNvCxnSpPr>
            <a:cxnSpLocks/>
          </p:cNvCxnSpPr>
          <p:nvPr/>
        </p:nvCxnSpPr>
        <p:spPr>
          <a:xfrm flipV="1">
            <a:off x="3017286" y="4915274"/>
            <a:ext cx="1608173" cy="112085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6">
            <a:extLst>
              <a:ext uri="{FF2B5EF4-FFF2-40B4-BE49-F238E27FC236}">
                <a16:creationId xmlns:a16="http://schemas.microsoft.com/office/drawing/2014/main" id="{F7E85D0A-BAA7-226C-5F2C-30CD77667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1372" y="4022272"/>
            <a:ext cx="3758080" cy="908864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Princípio da </a:t>
            </a:r>
          </a:p>
          <a:p>
            <a:pPr algn="ctr">
              <a:defRPr/>
            </a:pP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Oportunidade da Despesa</a:t>
            </a:r>
          </a:p>
        </p:txBody>
      </p: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E23C4DF7-48C0-181B-8C54-2B19537CA68B}"/>
              </a:ext>
            </a:extLst>
          </p:cNvPr>
          <p:cNvCxnSpPr>
            <a:cxnSpLocks/>
          </p:cNvCxnSpPr>
          <p:nvPr/>
        </p:nvCxnSpPr>
        <p:spPr>
          <a:xfrm flipH="1" flipV="1">
            <a:off x="5733833" y="4995104"/>
            <a:ext cx="363929" cy="113398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30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 autoUpdateAnimBg="0"/>
      <p:bldP spid="4" grpId="1" animBg="1"/>
      <p:bldP spid="7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91F34-AA70-91CE-03EE-9C4FF1FF0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F380CF5A-AA2D-45DD-2DE7-EE155AFF53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157" y="120853"/>
            <a:ext cx="12158843" cy="6725478"/>
          </a:xfrm>
          <a:solidFill>
            <a:srgbClr val="000000"/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indent="0" algn="just">
              <a:buNone/>
              <a:defRPr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718BEBA4-4D0B-966D-E7A7-71D53478A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4306"/>
            <a:ext cx="10515600" cy="1325563"/>
          </a:xfrm>
        </p:spPr>
        <p:txBody>
          <a:bodyPr/>
          <a:lstStyle/>
          <a:p>
            <a:br>
              <a:rPr lang="pt-BR" sz="2400" dirty="0"/>
            </a:br>
            <a:endParaRPr lang="pt-BR" sz="2400" dirty="0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52D97B22-EEB4-A033-BE8D-A40A89C5585E}"/>
              </a:ext>
            </a:extLst>
          </p:cNvPr>
          <p:cNvSpPr txBox="1">
            <a:spLocks/>
          </p:cNvSpPr>
          <p:nvPr/>
        </p:nvSpPr>
        <p:spPr>
          <a:xfrm>
            <a:off x="7506719" y="1448286"/>
            <a:ext cx="2273604" cy="432834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Assistência Social 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854EAD0E-14AD-FDE5-0B59-160019B5D400}"/>
              </a:ext>
            </a:extLst>
          </p:cNvPr>
          <p:cNvSpPr txBox="1">
            <a:spLocks/>
          </p:cNvSpPr>
          <p:nvPr/>
        </p:nvSpPr>
        <p:spPr>
          <a:xfrm>
            <a:off x="7506719" y="2044029"/>
            <a:ext cx="2657698" cy="492947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Educação  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1E7FA60D-8F45-FBE6-1112-3B76D5761EA8}"/>
              </a:ext>
            </a:extLst>
          </p:cNvPr>
          <p:cNvSpPr txBox="1">
            <a:spLocks/>
          </p:cNvSpPr>
          <p:nvPr/>
        </p:nvSpPr>
        <p:spPr>
          <a:xfrm>
            <a:off x="7506719" y="6072612"/>
            <a:ext cx="4539506" cy="437851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Previdência Social </a:t>
            </a:r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60B91FCA-AA94-A6BE-6DB1-F39C02EB3E06}"/>
              </a:ext>
            </a:extLst>
          </p:cNvPr>
          <p:cNvSpPr txBox="1">
            <a:spLocks/>
          </p:cNvSpPr>
          <p:nvPr/>
        </p:nvSpPr>
        <p:spPr>
          <a:xfrm>
            <a:off x="7506718" y="4062948"/>
            <a:ext cx="3611855" cy="544722"/>
          </a:xfrm>
          <a:prstGeom prst="rect">
            <a:avLst/>
          </a:prstGeom>
          <a:solidFill>
            <a:srgbClr val="002162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Administração Financeira  </a:t>
            </a: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54E1AFA8-FE9B-A949-F806-44F831EFF184}"/>
              </a:ext>
            </a:extLst>
          </p:cNvPr>
          <p:cNvSpPr txBox="1">
            <a:spLocks/>
          </p:cNvSpPr>
          <p:nvPr/>
        </p:nvSpPr>
        <p:spPr>
          <a:xfrm>
            <a:off x="7506718" y="5423865"/>
            <a:ext cx="4258561" cy="485201"/>
          </a:xfrm>
          <a:prstGeom prst="rect">
            <a:avLst/>
          </a:prstGeom>
          <a:solidFill>
            <a:srgbClr val="002162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Transparência e relacionamento  </a:t>
            </a:r>
          </a:p>
        </p:txBody>
      </p:sp>
      <p:sp>
        <p:nvSpPr>
          <p:cNvPr id="14" name="Chave Esquerda 13">
            <a:extLst>
              <a:ext uri="{FF2B5EF4-FFF2-40B4-BE49-F238E27FC236}">
                <a16:creationId xmlns:a16="http://schemas.microsoft.com/office/drawing/2014/main" id="{9E791BE4-7ADD-7F5B-B4B1-2C5E05575FEB}"/>
              </a:ext>
            </a:extLst>
          </p:cNvPr>
          <p:cNvSpPr/>
          <p:nvPr/>
        </p:nvSpPr>
        <p:spPr>
          <a:xfrm>
            <a:off x="6304938" y="1327967"/>
            <a:ext cx="1252428" cy="5194568"/>
          </a:xfrm>
          <a:prstGeom prst="leftBrace">
            <a:avLst>
              <a:gd name="adj1" fmla="val 0"/>
              <a:gd name="adj2" fmla="val 50547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5" name="Chave Esquerda 14">
            <a:extLst>
              <a:ext uri="{FF2B5EF4-FFF2-40B4-BE49-F238E27FC236}">
                <a16:creationId xmlns:a16="http://schemas.microsoft.com/office/drawing/2014/main" id="{54D68C64-FFF5-8A2D-C639-9EA9502C8AAE}"/>
              </a:ext>
            </a:extLst>
          </p:cNvPr>
          <p:cNvSpPr/>
          <p:nvPr/>
        </p:nvSpPr>
        <p:spPr>
          <a:xfrm>
            <a:off x="2570701" y="1389477"/>
            <a:ext cx="859411" cy="4945732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6" name="Fluxograma: Processo Alternativo 15">
            <a:extLst>
              <a:ext uri="{FF2B5EF4-FFF2-40B4-BE49-F238E27FC236}">
                <a16:creationId xmlns:a16="http://schemas.microsoft.com/office/drawing/2014/main" id="{AD8ACEA1-1A48-B893-F041-E8DEB3B2BDBD}"/>
              </a:ext>
            </a:extLst>
          </p:cNvPr>
          <p:cNvSpPr/>
          <p:nvPr/>
        </p:nvSpPr>
        <p:spPr>
          <a:xfrm>
            <a:off x="3182088" y="1153032"/>
            <a:ext cx="3112387" cy="816864"/>
          </a:xfrm>
          <a:prstGeom prst="flowChartAlternateProcess">
            <a:avLst/>
          </a:prstGeom>
          <a:solidFill>
            <a:srgbClr val="00204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Avaliação da Execução Orçamentária e Financeira</a:t>
            </a:r>
          </a:p>
        </p:txBody>
      </p:sp>
      <p:sp>
        <p:nvSpPr>
          <p:cNvPr id="17" name="Fluxograma: Processo Alternativo 16">
            <a:extLst>
              <a:ext uri="{FF2B5EF4-FFF2-40B4-BE49-F238E27FC236}">
                <a16:creationId xmlns:a16="http://schemas.microsoft.com/office/drawing/2014/main" id="{BD874B13-E5B9-DB7C-6CDD-4DE4F9A079E2}"/>
              </a:ext>
            </a:extLst>
          </p:cNvPr>
          <p:cNvSpPr/>
          <p:nvPr/>
        </p:nvSpPr>
        <p:spPr>
          <a:xfrm>
            <a:off x="3177363" y="3473299"/>
            <a:ext cx="3112387" cy="816864"/>
          </a:xfrm>
          <a:prstGeom prst="flowChartAlternateProcess">
            <a:avLst/>
          </a:prstGeom>
          <a:solidFill>
            <a:srgbClr val="3886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Avaliação de Atuação Governamental</a:t>
            </a:r>
          </a:p>
        </p:txBody>
      </p:sp>
      <p:sp>
        <p:nvSpPr>
          <p:cNvPr id="18" name="Fluxograma: Processo Alternativo 17">
            <a:extLst>
              <a:ext uri="{FF2B5EF4-FFF2-40B4-BE49-F238E27FC236}">
                <a16:creationId xmlns:a16="http://schemas.microsoft.com/office/drawing/2014/main" id="{D268BA15-9086-010E-A303-D6EFB32D6D03}"/>
              </a:ext>
            </a:extLst>
          </p:cNvPr>
          <p:cNvSpPr/>
          <p:nvPr/>
        </p:nvSpPr>
        <p:spPr>
          <a:xfrm>
            <a:off x="3163185" y="5777655"/>
            <a:ext cx="3112387" cy="816864"/>
          </a:xfrm>
          <a:prstGeom prst="flowChartAlternateProcess">
            <a:avLst/>
          </a:prstGeom>
          <a:solidFill>
            <a:srgbClr val="3886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Dados e Indicadores Municipais</a:t>
            </a:r>
          </a:p>
        </p:txBody>
      </p:sp>
      <p:sp>
        <p:nvSpPr>
          <p:cNvPr id="19" name="Oval 6">
            <a:extLst>
              <a:ext uri="{FF2B5EF4-FFF2-40B4-BE49-F238E27FC236}">
                <a16:creationId xmlns:a16="http://schemas.microsoft.com/office/drawing/2014/main" id="{6FDB9276-FD58-F700-E570-97E2F2CE3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7646" y="5193197"/>
            <a:ext cx="1503141" cy="476071"/>
          </a:xfrm>
          <a:prstGeom prst="ellipse">
            <a:avLst/>
          </a:prstGeom>
          <a:solidFill>
            <a:srgbClr val="FFFF00"/>
          </a:solidFill>
          <a:ln w="9525">
            <a:solidFill>
              <a:srgbClr val="C00000"/>
            </a:solidFill>
            <a:round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pt-BR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Novidade!</a:t>
            </a:r>
          </a:p>
        </p:txBody>
      </p:sp>
      <p:sp>
        <p:nvSpPr>
          <p:cNvPr id="20" name="Oval 6">
            <a:extLst>
              <a:ext uri="{FF2B5EF4-FFF2-40B4-BE49-F238E27FC236}">
                <a16:creationId xmlns:a16="http://schemas.microsoft.com/office/drawing/2014/main" id="{572FC5A1-A0D7-BF49-7F9C-2A26B6532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720" y="2974926"/>
            <a:ext cx="1503141" cy="476071"/>
          </a:xfrm>
          <a:prstGeom prst="ellipse">
            <a:avLst/>
          </a:prstGeom>
          <a:solidFill>
            <a:srgbClr val="FFFF00"/>
          </a:solidFill>
          <a:ln w="9525">
            <a:solidFill>
              <a:srgbClr val="C00000"/>
            </a:solidFill>
            <a:round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pt-BR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Novidade!</a:t>
            </a:r>
          </a:p>
        </p:txBody>
      </p:sp>
      <p:pic>
        <p:nvPicPr>
          <p:cNvPr id="21" name="Picture 6" descr="Resultado de imagem para Desenho de bloco de notas">
            <a:extLst>
              <a:ext uri="{FF2B5EF4-FFF2-40B4-BE49-F238E27FC236}">
                <a16:creationId xmlns:a16="http://schemas.microsoft.com/office/drawing/2014/main" id="{72EF137F-4796-84EA-68FA-6935FD296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7" y="2331306"/>
            <a:ext cx="2619649" cy="321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luxograma: Processo Alternativo 21">
            <a:extLst>
              <a:ext uri="{FF2B5EF4-FFF2-40B4-BE49-F238E27FC236}">
                <a16:creationId xmlns:a16="http://schemas.microsoft.com/office/drawing/2014/main" id="{E7495036-C6BB-ACD0-2389-07DF11613CC1}"/>
              </a:ext>
            </a:extLst>
          </p:cNvPr>
          <p:cNvSpPr/>
          <p:nvPr/>
        </p:nvSpPr>
        <p:spPr>
          <a:xfrm>
            <a:off x="122267" y="3414225"/>
            <a:ext cx="2511460" cy="816864"/>
          </a:xfrm>
          <a:prstGeom prst="flowChartAlternateProcess">
            <a:avLst/>
          </a:prstGeom>
          <a:solidFill>
            <a:srgbClr val="2B2B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Parecer Prévio</a:t>
            </a:r>
          </a:p>
        </p:txBody>
      </p: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4C1F1B6C-DE7D-A00E-14AC-6F9924F5F043}"/>
              </a:ext>
            </a:extLst>
          </p:cNvPr>
          <p:cNvCxnSpPr>
            <a:cxnSpLocks/>
          </p:cNvCxnSpPr>
          <p:nvPr/>
        </p:nvCxnSpPr>
        <p:spPr>
          <a:xfrm>
            <a:off x="3000407" y="3872989"/>
            <a:ext cx="17695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Box 47">
            <a:extLst>
              <a:ext uri="{FF2B5EF4-FFF2-40B4-BE49-F238E27FC236}">
                <a16:creationId xmlns:a16="http://schemas.microsoft.com/office/drawing/2014/main" id="{41EC5D23-43D4-235B-DC97-59F8654D0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3532" y="753867"/>
            <a:ext cx="2377359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0070C0"/>
            </a:solidFill>
            <a:prstDash val="lgDashDotDot"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&lt;2.091 questões&gt;</a:t>
            </a:r>
            <a:endParaRPr lang="pt-BR" altLang="pt-BR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31" name="Espaço Reservado para Conteúdo 2">
            <a:extLst>
              <a:ext uri="{FF2B5EF4-FFF2-40B4-BE49-F238E27FC236}">
                <a16:creationId xmlns:a16="http://schemas.microsoft.com/office/drawing/2014/main" id="{81E7BB83-5090-82A5-BAFB-B8C1220F3367}"/>
              </a:ext>
            </a:extLst>
          </p:cNvPr>
          <p:cNvSpPr txBox="1">
            <a:spLocks/>
          </p:cNvSpPr>
          <p:nvPr/>
        </p:nvSpPr>
        <p:spPr>
          <a:xfrm>
            <a:off x="7506720" y="4863163"/>
            <a:ext cx="3943158" cy="379773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Aquisições e Contratações</a:t>
            </a:r>
          </a:p>
        </p:txBody>
      </p:sp>
      <p:sp>
        <p:nvSpPr>
          <p:cNvPr id="32" name="Espaço Reservado para Conteúdo 2">
            <a:extLst>
              <a:ext uri="{FF2B5EF4-FFF2-40B4-BE49-F238E27FC236}">
                <a16:creationId xmlns:a16="http://schemas.microsoft.com/office/drawing/2014/main" id="{E9DB4BAE-3569-2BA0-55A1-0509C409DEF7}"/>
              </a:ext>
            </a:extLst>
          </p:cNvPr>
          <p:cNvSpPr txBox="1">
            <a:spLocks/>
          </p:cNvSpPr>
          <p:nvPr/>
        </p:nvSpPr>
        <p:spPr>
          <a:xfrm>
            <a:off x="7506720" y="3442690"/>
            <a:ext cx="3307054" cy="46793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Meio Ambiente</a:t>
            </a:r>
          </a:p>
        </p:txBody>
      </p:sp>
      <p:sp>
        <p:nvSpPr>
          <p:cNvPr id="33" name="Espaço Reservado para Conteúdo 2">
            <a:extLst>
              <a:ext uri="{FF2B5EF4-FFF2-40B4-BE49-F238E27FC236}">
                <a16:creationId xmlns:a16="http://schemas.microsoft.com/office/drawing/2014/main" id="{C23ACF32-2A65-C2AA-A827-514B32352921}"/>
              </a:ext>
            </a:extLst>
          </p:cNvPr>
          <p:cNvSpPr txBox="1">
            <a:spLocks/>
          </p:cNvSpPr>
          <p:nvPr/>
        </p:nvSpPr>
        <p:spPr>
          <a:xfrm>
            <a:off x="7506718" y="2760652"/>
            <a:ext cx="3028760" cy="415184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Saúde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7ED7FF58-AEAD-E197-C9D6-D32DA6F1E3E2}"/>
              </a:ext>
            </a:extLst>
          </p:cNvPr>
          <p:cNvSpPr txBox="1">
            <a:spLocks/>
          </p:cNvSpPr>
          <p:nvPr/>
        </p:nvSpPr>
        <p:spPr>
          <a:xfrm>
            <a:off x="334617" y="39567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pt-BR"/>
            </a:b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BD42285-E6CD-E347-8819-B162B4E34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47" y="617951"/>
            <a:ext cx="1698151" cy="170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641D04E-5C4F-E9C9-0A75-0B6847C62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7650" y="1140776"/>
            <a:ext cx="2077716" cy="841375"/>
          </a:xfrm>
          <a:prstGeom prst="cloudCallout">
            <a:avLst>
              <a:gd name="adj1" fmla="val 23097"/>
              <a:gd name="adj2" fmla="val 25986"/>
            </a:avLst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pt-BR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Gestão Operacional</a:t>
            </a:r>
          </a:p>
        </p:txBody>
      </p:sp>
      <p:sp>
        <p:nvSpPr>
          <p:cNvPr id="2" name="Text Box 47">
            <a:extLst>
              <a:ext uri="{FF2B5EF4-FFF2-40B4-BE49-F238E27FC236}">
                <a16:creationId xmlns:a16="http://schemas.microsoft.com/office/drawing/2014/main" id="{51C2D2EF-8FB0-08BC-AA08-ADC3F6725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88" y="73371"/>
            <a:ext cx="11975963" cy="67710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prstDash val="lgDashDotDot"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ngle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Modificações na Prestação de Contas Anual do Chefe do Poder Executivo Municipal</a:t>
            </a:r>
          </a:p>
          <a:p>
            <a:pPr algn="ctr"/>
            <a:r>
              <a:rPr lang="pt-BR" sz="13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NOTA TÉCNICA Nº 34/2025 – CGF/TCEPR </a:t>
            </a:r>
            <a:r>
              <a:rPr lang="pt-B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(Dispõe &gt; IN 172/22 / IN 198/25)</a:t>
            </a:r>
          </a:p>
        </p:txBody>
      </p:sp>
    </p:spTree>
    <p:extLst>
      <p:ext uri="{BB962C8B-B14F-4D97-AF65-F5344CB8AC3E}">
        <p14:creationId xmlns:p14="http://schemas.microsoft.com/office/powerpoint/2010/main" val="131234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250"/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250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75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5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7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2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7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2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75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25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75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2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75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250"/>
                            </p:stCondLst>
                            <p:childTnLst>
                              <p:par>
                                <p:cTn id="8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 build="p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30" grpId="0" animBg="1"/>
      <p:bldP spid="31" grpId="0" animBg="1"/>
      <p:bldP spid="32" grpId="0" animBg="1"/>
      <p:bldP spid="33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C4AF2-B040-294C-12C5-2748C3DCC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Processo Alternativo 2">
            <a:extLst>
              <a:ext uri="{FF2B5EF4-FFF2-40B4-BE49-F238E27FC236}">
                <a16:creationId xmlns:a16="http://schemas.microsoft.com/office/drawing/2014/main" id="{15B133B9-0431-D775-3CE5-CDBD4F74333E}"/>
              </a:ext>
            </a:extLst>
          </p:cNvPr>
          <p:cNvSpPr/>
          <p:nvPr/>
        </p:nvSpPr>
        <p:spPr>
          <a:xfrm>
            <a:off x="1" y="153261"/>
            <a:ext cx="12191999" cy="6858000"/>
          </a:xfrm>
          <a:prstGeom prst="flowChartAlternateProcess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51394544-20BE-22DA-DEB6-682C60DF36A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1909976"/>
            <a:ext cx="0" cy="410766"/>
          </a:xfrm>
          <a:prstGeom prst="line">
            <a:avLst/>
          </a:prstGeom>
          <a:noFill/>
          <a:ln w="28575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defRPr/>
            </a:pPr>
            <a:endParaRPr lang="pt-BR" sz="1600">
              <a:solidFill>
                <a:schemeClr val="bg1"/>
              </a:solidFill>
            </a:endParaRPr>
          </a:p>
        </p:txBody>
      </p:sp>
      <p:sp>
        <p:nvSpPr>
          <p:cNvPr id="12" name="Line 15">
            <a:extLst>
              <a:ext uri="{FF2B5EF4-FFF2-40B4-BE49-F238E27FC236}">
                <a16:creationId xmlns:a16="http://schemas.microsoft.com/office/drawing/2014/main" id="{1B4E6778-0A69-5DFD-1F52-5FC51D4BD91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1909976"/>
            <a:ext cx="0" cy="410766"/>
          </a:xfrm>
          <a:prstGeom prst="line">
            <a:avLst/>
          </a:prstGeom>
          <a:noFill/>
          <a:ln w="28575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defRPr/>
            </a:pPr>
            <a:endParaRPr lang="pt-BR" sz="1600">
              <a:solidFill>
                <a:schemeClr val="bg1"/>
              </a:solidFill>
            </a:endParaRPr>
          </a:p>
        </p:txBody>
      </p:sp>
      <p:sp>
        <p:nvSpPr>
          <p:cNvPr id="21" name="Line 11">
            <a:extLst>
              <a:ext uri="{FF2B5EF4-FFF2-40B4-BE49-F238E27FC236}">
                <a16:creationId xmlns:a16="http://schemas.microsoft.com/office/drawing/2014/main" id="{4319C47B-73C4-0C33-6035-B01EA790A1A1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3716" y="366132"/>
            <a:ext cx="275034" cy="0"/>
          </a:xfrm>
          <a:prstGeom prst="line">
            <a:avLst/>
          </a:prstGeom>
          <a:noFill/>
          <a:ln w="28575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defRPr/>
            </a:pPr>
            <a:endParaRPr lang="pt-BR" sz="1600">
              <a:solidFill>
                <a:schemeClr val="bg1"/>
              </a:solidFill>
            </a:endParaRPr>
          </a:p>
        </p:txBody>
      </p:sp>
      <p:sp>
        <p:nvSpPr>
          <p:cNvPr id="31" name="Line 16">
            <a:extLst>
              <a:ext uri="{FF2B5EF4-FFF2-40B4-BE49-F238E27FC236}">
                <a16:creationId xmlns:a16="http://schemas.microsoft.com/office/drawing/2014/main" id="{B8DD515B-2F5C-826A-DE8C-585AD4CD9B7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16329" y="366132"/>
            <a:ext cx="273844" cy="0"/>
          </a:xfrm>
          <a:prstGeom prst="line">
            <a:avLst/>
          </a:prstGeom>
          <a:noFill/>
          <a:ln w="28575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defRPr/>
            </a:pPr>
            <a:endParaRPr lang="pt-BR" sz="1600">
              <a:solidFill>
                <a:schemeClr val="bg1"/>
              </a:solidFill>
            </a:endParaRPr>
          </a:p>
        </p:txBody>
      </p:sp>
      <p:pic>
        <p:nvPicPr>
          <p:cNvPr id="1030" name="Picture 6" descr="Parana Map, state of Brazil. Vector Illustration. 13430901 Vector Art ...">
            <a:extLst>
              <a:ext uri="{FF2B5EF4-FFF2-40B4-BE49-F238E27FC236}">
                <a16:creationId xmlns:a16="http://schemas.microsoft.com/office/drawing/2014/main" id="{2970C2BF-52C9-267D-F6AF-6F27E0E19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 10">
            <a:extLst>
              <a:ext uri="{FF2B5EF4-FFF2-40B4-BE49-F238E27FC236}">
                <a16:creationId xmlns:a16="http://schemas.microsoft.com/office/drawing/2014/main" id="{D4CF261D-0D15-6220-4369-95C9C917DCC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2175016"/>
            <a:ext cx="0" cy="410766"/>
          </a:xfrm>
          <a:prstGeom prst="line">
            <a:avLst/>
          </a:prstGeom>
          <a:noFill/>
          <a:ln w="28575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defRPr/>
            </a:pPr>
            <a:endParaRPr lang="pt-BR" sz="1600">
              <a:solidFill>
                <a:schemeClr val="bg1"/>
              </a:solidFill>
            </a:endParaRPr>
          </a:p>
        </p:txBody>
      </p:sp>
      <p:sp>
        <p:nvSpPr>
          <p:cNvPr id="17" name="Line 15">
            <a:extLst>
              <a:ext uri="{FF2B5EF4-FFF2-40B4-BE49-F238E27FC236}">
                <a16:creationId xmlns:a16="http://schemas.microsoft.com/office/drawing/2014/main" id="{A74F327C-66D7-D197-1B03-C65FEFD814E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2175016"/>
            <a:ext cx="0" cy="410766"/>
          </a:xfrm>
          <a:prstGeom prst="line">
            <a:avLst/>
          </a:prstGeom>
          <a:noFill/>
          <a:ln w="28575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defRPr/>
            </a:pPr>
            <a:endParaRPr lang="pt-BR" sz="1600">
              <a:solidFill>
                <a:schemeClr val="bg1"/>
              </a:solidFill>
            </a:endParaRPr>
          </a:p>
        </p:txBody>
      </p:sp>
      <p:sp>
        <p:nvSpPr>
          <p:cNvPr id="18" name="Line 11">
            <a:extLst>
              <a:ext uri="{FF2B5EF4-FFF2-40B4-BE49-F238E27FC236}">
                <a16:creationId xmlns:a16="http://schemas.microsoft.com/office/drawing/2014/main" id="{BC12F24E-8033-DE8D-3109-5230F3FBCA79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3716" y="631172"/>
            <a:ext cx="275034" cy="0"/>
          </a:xfrm>
          <a:prstGeom prst="line">
            <a:avLst/>
          </a:prstGeom>
          <a:noFill/>
          <a:ln w="28575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defRPr/>
            </a:pPr>
            <a:endParaRPr lang="pt-BR" sz="1600">
              <a:solidFill>
                <a:schemeClr val="bg1"/>
              </a:solidFill>
            </a:endParaRPr>
          </a:p>
        </p:txBody>
      </p:sp>
      <p:sp>
        <p:nvSpPr>
          <p:cNvPr id="19" name="Line 16">
            <a:extLst>
              <a:ext uri="{FF2B5EF4-FFF2-40B4-BE49-F238E27FC236}">
                <a16:creationId xmlns:a16="http://schemas.microsoft.com/office/drawing/2014/main" id="{6A0ED9B5-FC31-D76D-9358-7A2DFCEB23C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16329" y="631172"/>
            <a:ext cx="273844" cy="0"/>
          </a:xfrm>
          <a:prstGeom prst="line">
            <a:avLst/>
          </a:prstGeom>
          <a:noFill/>
          <a:ln w="28575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defRPr/>
            </a:pPr>
            <a:endParaRPr lang="pt-BR" sz="1600">
              <a:solidFill>
                <a:schemeClr val="bg1"/>
              </a:solidFill>
            </a:endParaRPr>
          </a:p>
        </p:txBody>
      </p:sp>
      <p:sp>
        <p:nvSpPr>
          <p:cNvPr id="20" name="AutoShape 3">
            <a:extLst>
              <a:ext uri="{FF2B5EF4-FFF2-40B4-BE49-F238E27FC236}">
                <a16:creationId xmlns:a16="http://schemas.microsoft.com/office/drawing/2014/main" id="{40D634D1-2C50-7ED4-02D3-2262C87C0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122" y="278434"/>
            <a:ext cx="10734259" cy="7429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pt-BR" alt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TCE-PR e o Painel Interativo sobre os Planos Plurianuais</a:t>
            </a:r>
            <a:endParaRPr lang="pt-BR" altLang="pt-BR" sz="2000" b="1" i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t-BR" altLang="pt-B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“PPA e Índices de Maturidade”</a:t>
            </a:r>
          </a:p>
        </p:txBody>
      </p:sp>
      <p:sp>
        <p:nvSpPr>
          <p:cNvPr id="22" name="Text Box 2">
            <a:extLst>
              <a:ext uri="{FF2B5EF4-FFF2-40B4-BE49-F238E27FC236}">
                <a16:creationId xmlns:a16="http://schemas.microsoft.com/office/drawing/2014/main" id="{368DD4B9-A8C4-C005-47E5-8754C7825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562" y="1176298"/>
            <a:ext cx="91744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600" b="1" dirty="0">
                <a:solidFill>
                  <a:srgbClr val="FFFF00"/>
                </a:solidFill>
              </a:rPr>
              <a:t>Documento de planejamento de gestão, contendo as diretrizes, objetivos, estratégias e metas da gestão para um período de quatro anos.</a:t>
            </a:r>
            <a:endParaRPr lang="pt-BR" sz="1600" dirty="0">
              <a:solidFill>
                <a:srgbClr val="FFFF00"/>
              </a:solidFill>
            </a:endParaRPr>
          </a:p>
        </p:txBody>
      </p:sp>
      <p:sp>
        <p:nvSpPr>
          <p:cNvPr id="23" name="Text Box 2">
            <a:extLst>
              <a:ext uri="{FF2B5EF4-FFF2-40B4-BE49-F238E27FC236}">
                <a16:creationId xmlns:a16="http://schemas.microsoft.com/office/drawing/2014/main" id="{2621EFB9-9B36-6764-793E-28B9A0B54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6962" y="1845532"/>
            <a:ext cx="91744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pt-BR" sz="1600" b="1" dirty="0">
                <a:solidFill>
                  <a:srgbClr val="00FFFF"/>
                </a:solidFill>
              </a:rPr>
              <a:t>Ferramenta de medição e acompanhamento do detalhamento da execução dos respectivos planos plurianuais</a:t>
            </a:r>
            <a:r>
              <a:rPr lang="pt-BR" sz="1600" b="1" dirty="0">
                <a:solidFill>
                  <a:srgbClr val="FFFF00"/>
                </a:solidFill>
              </a:rPr>
              <a:t>, disponível para consulta do público em geral</a:t>
            </a:r>
            <a:endParaRPr lang="pt-BR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4" name="Text Box 2">
            <a:extLst>
              <a:ext uri="{FF2B5EF4-FFF2-40B4-BE49-F238E27FC236}">
                <a16:creationId xmlns:a16="http://schemas.microsoft.com/office/drawing/2014/main" id="{F85ED3FA-1DFB-6D7A-333C-23A255DB2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9362" y="2488262"/>
            <a:ext cx="91744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pt-BR" sz="1600" b="1" dirty="0">
                <a:solidFill>
                  <a:srgbClr val="FFFF00"/>
                </a:solidFill>
              </a:rPr>
              <a:t>Apontar a </a:t>
            </a:r>
            <a:r>
              <a:rPr lang="pt-BR" sz="1600" b="1" i="1" u="sng" dirty="0">
                <a:solidFill>
                  <a:srgbClr val="00FFFF"/>
                </a:solidFill>
              </a:rPr>
              <a:t>conformidade e a coerência</a:t>
            </a:r>
            <a:r>
              <a:rPr lang="pt-BR" sz="1600" b="1" i="1" dirty="0">
                <a:solidFill>
                  <a:srgbClr val="00FFFF"/>
                </a:solidFill>
              </a:rPr>
              <a:t> </a:t>
            </a:r>
            <a:r>
              <a:rPr lang="pt-BR" sz="1600" b="1" dirty="0">
                <a:solidFill>
                  <a:srgbClr val="FFFF00"/>
                </a:solidFill>
              </a:rPr>
              <a:t>do PPA, e permite tanto </a:t>
            </a:r>
            <a:r>
              <a:rPr lang="pt-BR" sz="1600" b="1" i="1" u="sng" dirty="0">
                <a:solidFill>
                  <a:srgbClr val="FFFF00"/>
                </a:solidFill>
              </a:rPr>
              <a:t>comparar</a:t>
            </a:r>
            <a:r>
              <a:rPr lang="pt-BR" sz="1600" b="1" dirty="0">
                <a:solidFill>
                  <a:srgbClr val="FFFF00"/>
                </a:solidFill>
              </a:rPr>
              <a:t> um município com os demais quanto </a:t>
            </a:r>
            <a:r>
              <a:rPr lang="pt-BR" sz="16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avaliar a evolução de cada localidade</a:t>
            </a:r>
            <a:r>
              <a:rPr lang="pt-BR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1600" b="1" dirty="0">
                <a:solidFill>
                  <a:srgbClr val="FFFF00"/>
                </a:solidFill>
              </a:rPr>
              <a:t>entre um ciclo de planejamento e outro</a:t>
            </a:r>
            <a:endParaRPr lang="pt-BR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2688E370-D2F7-884D-2968-EA9837DD1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1762" y="3130993"/>
            <a:ext cx="91744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pt-BR" sz="1600" b="1" dirty="0">
                <a:solidFill>
                  <a:srgbClr val="FFFF00"/>
                </a:solidFill>
              </a:rPr>
              <a:t>Índices com possibilidade de o cidadão verificar efetivamente </a:t>
            </a:r>
            <a:r>
              <a:rPr lang="pt-BR" sz="1600" b="1" u="sng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aquelas informações inseridas no PPA traduzem a necessidade e a realidade daquele município</a:t>
            </a:r>
            <a:endParaRPr lang="pt-BR" sz="1600" i="1" u="sng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6" name="Text Box 2">
            <a:extLst>
              <a:ext uri="{FF2B5EF4-FFF2-40B4-BE49-F238E27FC236}">
                <a16:creationId xmlns:a16="http://schemas.microsoft.com/office/drawing/2014/main" id="{B3A49F37-C276-43BF-CA07-4B7880289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4162" y="3839982"/>
            <a:ext cx="91744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pt-BR" sz="1600" b="1" dirty="0">
                <a:solidFill>
                  <a:srgbClr val="FFFF00"/>
                </a:solidFill>
              </a:rPr>
              <a:t>Avaliar a </a:t>
            </a:r>
            <a:r>
              <a:rPr lang="pt-BR" sz="1600" b="1" u="sng" dirty="0">
                <a:solidFill>
                  <a:srgbClr val="FFFF00"/>
                </a:solidFill>
              </a:rPr>
              <a:t>coerência das metas físicas alcançadas em relação aos planejamentos feitos pelos municípios</a:t>
            </a:r>
            <a:r>
              <a:rPr lang="pt-BR" sz="1600" dirty="0">
                <a:solidFill>
                  <a:srgbClr val="FFFF00"/>
                </a:solidFill>
              </a:rPr>
              <a:t>.</a:t>
            </a:r>
            <a:endParaRPr lang="pt-BR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7" name="Text Box 2">
            <a:extLst>
              <a:ext uri="{FF2B5EF4-FFF2-40B4-BE49-F238E27FC236}">
                <a16:creationId xmlns:a16="http://schemas.microsoft.com/office/drawing/2014/main" id="{669EAC1F-3DC8-3579-F38D-54A091335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6562" y="4283933"/>
            <a:ext cx="91744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r>
              <a:rPr lang="pt-BR" sz="1600" b="1" dirty="0">
                <a:solidFill>
                  <a:srgbClr val="FFFF00"/>
                </a:solidFill>
              </a:rPr>
              <a:t>Hoje a maior parte dos municípios </a:t>
            </a:r>
            <a:r>
              <a:rPr lang="pt-BR" sz="1600" b="1" dirty="0">
                <a:solidFill>
                  <a:srgbClr val="00FFFF"/>
                </a:solidFill>
              </a:rPr>
              <a:t>não realiza o monitoramento do planejamento ou não elabora </a:t>
            </a:r>
            <a:r>
              <a:rPr lang="pt-BR" sz="1600" b="1" u="sng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relatórios</a:t>
            </a:r>
            <a:r>
              <a:rPr lang="pt-BR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1600" b="1" dirty="0">
                <a:solidFill>
                  <a:srgbClr val="FFFF00"/>
                </a:solidFill>
              </a:rPr>
              <a:t>de monitoramento da execução dos </a:t>
            </a:r>
            <a:r>
              <a:rPr lang="pt-BR" sz="1600" b="1" dirty="0" err="1">
                <a:solidFill>
                  <a:srgbClr val="FFFF00"/>
                </a:solidFill>
              </a:rPr>
              <a:t>PPAs</a:t>
            </a:r>
            <a:endParaRPr lang="pt-BR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8" name="Text Box 2">
            <a:extLst>
              <a:ext uri="{FF2B5EF4-FFF2-40B4-BE49-F238E27FC236}">
                <a16:creationId xmlns:a16="http://schemas.microsoft.com/office/drawing/2014/main" id="{E9F8AFF4-46E3-058D-6B93-2BA0DD7F7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8962" y="4939914"/>
            <a:ext cx="91744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600" b="1" dirty="0">
                <a:solidFill>
                  <a:srgbClr val="FFFF00"/>
                </a:solidFill>
              </a:rPr>
              <a:t>Corpo técnico </a:t>
            </a:r>
            <a:r>
              <a:rPr lang="pt-BR" sz="1600" b="1" u="sng" dirty="0">
                <a:solidFill>
                  <a:srgbClr val="00FFFF"/>
                </a:solidFill>
              </a:rPr>
              <a:t>detectou deficiências na elaboração dos planos plurianuais:</a:t>
            </a:r>
            <a:r>
              <a:rPr lang="pt-BR" sz="1600" b="1" dirty="0">
                <a:solidFill>
                  <a:srgbClr val="FFFF00"/>
                </a:solidFill>
              </a:rPr>
              <a:t> proposição de execução de um programa de capacitação a respeito do tema</a:t>
            </a:r>
            <a:r>
              <a:rPr lang="pt-BR" sz="1600" b="1" dirty="0">
                <a:solidFill>
                  <a:schemeClr val="bg1"/>
                </a:solidFill>
              </a:rPr>
              <a:t>.</a:t>
            </a:r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29" name="Text Box 2">
            <a:extLst>
              <a:ext uri="{FF2B5EF4-FFF2-40B4-BE49-F238E27FC236}">
                <a16:creationId xmlns:a16="http://schemas.microsoft.com/office/drawing/2014/main" id="{1F367A35-6AC7-A6F6-2D44-17028FE06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1362" y="5595899"/>
            <a:ext cx="9174479" cy="33855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pt-BR" sz="1600" b="1" dirty="0">
                <a:solidFill>
                  <a:srgbClr val="FFFF00"/>
                </a:solidFill>
              </a:rPr>
              <a:t>Este painel objetiva a gerir de forma mais efetiva este planejamento.</a:t>
            </a:r>
            <a:endParaRPr lang="pt-BR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0" name="Text Box 2">
            <a:extLst>
              <a:ext uri="{FF2B5EF4-FFF2-40B4-BE49-F238E27FC236}">
                <a16:creationId xmlns:a16="http://schemas.microsoft.com/office/drawing/2014/main" id="{BD8AEFEE-2241-04F5-F44E-34FD7C6D7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983" y="5959148"/>
            <a:ext cx="10734259" cy="830997"/>
          </a:xfrm>
          <a:prstGeom prst="rect">
            <a:avLst/>
          </a:prstGeom>
          <a:solidFill>
            <a:srgbClr val="C0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400" b="1" dirty="0">
                <a:solidFill>
                  <a:schemeClr val="bg1"/>
                </a:solidFill>
              </a:rPr>
              <a:t>Final de 2025, representa uma "</a:t>
            </a:r>
            <a:r>
              <a:rPr lang="pt-BR" sz="2400" b="1" i="1" dirty="0">
                <a:solidFill>
                  <a:schemeClr val="bg1"/>
                </a:solidFill>
              </a:rPr>
              <a:t>janela de oportunidade</a:t>
            </a:r>
            <a:r>
              <a:rPr lang="pt-BR" sz="2400" b="1" dirty="0">
                <a:solidFill>
                  <a:schemeClr val="bg1"/>
                </a:solidFill>
              </a:rPr>
              <a:t>" para corrigir algumas rotas e fazer ajustes no PPA que vigerá pelos próximos 4 anos.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endParaRPr lang="pt-BR" sz="2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865053FA-B94A-7D56-855A-7DD3326F1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537" y="324882"/>
            <a:ext cx="1073426" cy="5847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600" b="1" dirty="0">
                <a:solidFill>
                  <a:srgbClr val="FFFF00"/>
                </a:solidFill>
              </a:rPr>
              <a:t>10.10.25</a:t>
            </a:r>
          </a:p>
          <a:p>
            <a:pPr algn="ctr">
              <a:defRPr/>
            </a:pPr>
            <a:r>
              <a:rPr lang="pt-BR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TCE-PR</a:t>
            </a:r>
            <a:endParaRPr lang="pt-BR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A754A92-FD9F-695E-DF8D-BB018B85D4F0}"/>
              </a:ext>
            </a:extLst>
          </p:cNvPr>
          <p:cNvSpPr txBox="1"/>
          <p:nvPr/>
        </p:nvSpPr>
        <p:spPr>
          <a:xfrm>
            <a:off x="6178829" y="1995315"/>
            <a:ext cx="6102626" cy="46166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6350" stA="50000" endA="295" endPos="92000" dist="101600" dir="5400000" sy="-100000" algn="bl" rotWithShape="0"/>
          </a:effectLst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pt-B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Instrumento de fiscalização: “inspeção”.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57CE82D-D6CA-DEF1-BD9F-25FC06132C11}"/>
              </a:ext>
            </a:extLst>
          </p:cNvPr>
          <p:cNvSpPr txBox="1"/>
          <p:nvPr/>
        </p:nvSpPr>
        <p:spPr>
          <a:xfrm>
            <a:off x="8323036" y="259279"/>
            <a:ext cx="3740591" cy="646331"/>
          </a:xfrm>
          <a:prstGeom prst="rect">
            <a:avLst/>
          </a:prstGeom>
          <a:solidFill>
            <a:srgbClr val="002060"/>
          </a:solidFill>
          <a:ln>
            <a:solidFill>
              <a:srgbClr val="00FFFF"/>
            </a:solidFill>
          </a:ln>
          <a:scene3d>
            <a:camera prst="isometricOffAxis1Righ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 n. 37/2025 – CGF/TCEPR (19.11.25)</a:t>
            </a:r>
          </a:p>
        </p:txBody>
      </p:sp>
      <p:pic>
        <p:nvPicPr>
          <p:cNvPr id="3074" name="Picture 2" descr="Atenção png | PNGWing">
            <a:extLst>
              <a:ext uri="{FF2B5EF4-FFF2-40B4-BE49-F238E27FC236}">
                <a16:creationId xmlns:a16="http://schemas.microsoft.com/office/drawing/2014/main" id="{61C78208-C588-9359-29AD-6B3264C63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3131" y="441845"/>
            <a:ext cx="1227095" cy="122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01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/>
      <p:bldP spid="25" grpId="0"/>
      <p:bldP spid="26" grpId="0"/>
      <p:bldP spid="27" grpId="0"/>
      <p:bldP spid="28" grpId="0"/>
      <p:bldP spid="29" grpId="0" animBg="1"/>
      <p:bldP spid="30" grpId="0"/>
      <p:bldP spid="2" grpId="0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A9EA399-40D2-4695-3DE4-DF3288FB1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800" name="Rectangle 16">
            <a:extLst>
              <a:ext uri="{FF2B5EF4-FFF2-40B4-BE49-F238E27FC236}">
                <a16:creationId xmlns:a16="http://schemas.microsoft.com/office/drawing/2014/main" id="{6B8A2028-723A-4152-E5E5-94B919C59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4877" y="2686894"/>
            <a:ext cx="184731" cy="2308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pt-BR" sz="900">
              <a:solidFill>
                <a:schemeClr val="hlin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lbertus Medium" pitchFamily="34" charset="0"/>
              <a:cs typeface="Arial" charset="0"/>
            </a:endParaRPr>
          </a:p>
        </p:txBody>
      </p:sp>
      <p:sp>
        <p:nvSpPr>
          <p:cNvPr id="227345" name="Text Box 18">
            <a:extLst>
              <a:ext uri="{FF2B5EF4-FFF2-40B4-BE49-F238E27FC236}">
                <a16:creationId xmlns:a16="http://schemas.microsoft.com/office/drawing/2014/main" id="{1F835740-E890-A00F-B9A3-79007DDDF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0036" y="2399558"/>
            <a:ext cx="1371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 sz="2400">
              <a:solidFill>
                <a:schemeClr val="hlink"/>
              </a:solidFill>
            </a:endParaRPr>
          </a:p>
        </p:txBody>
      </p:sp>
      <p:sp>
        <p:nvSpPr>
          <p:cNvPr id="227353" name="Line 26">
            <a:extLst>
              <a:ext uri="{FF2B5EF4-FFF2-40B4-BE49-F238E27FC236}">
                <a16:creationId xmlns:a16="http://schemas.microsoft.com/office/drawing/2014/main" id="{C812071A-6469-2985-222D-DC642E09EBF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9436" y="2628157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400"/>
          </a:p>
        </p:txBody>
      </p:sp>
      <p:sp>
        <p:nvSpPr>
          <p:cNvPr id="227354" name="Line 27">
            <a:extLst>
              <a:ext uri="{FF2B5EF4-FFF2-40B4-BE49-F238E27FC236}">
                <a16:creationId xmlns:a16="http://schemas.microsoft.com/office/drawing/2014/main" id="{D38C906D-D49D-8B44-59D1-5270F42A00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9236" y="4304557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400"/>
          </a:p>
        </p:txBody>
      </p:sp>
      <p:sp>
        <p:nvSpPr>
          <p:cNvPr id="227355" name="Rectangle 28">
            <a:extLst>
              <a:ext uri="{FF2B5EF4-FFF2-40B4-BE49-F238E27FC236}">
                <a16:creationId xmlns:a16="http://schemas.microsoft.com/office/drawing/2014/main" id="{A7BA5E93-4637-EB02-EC52-111B64320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6075" y="4533158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 sz="2400">
              <a:solidFill>
                <a:schemeClr val="hlink"/>
              </a:solidFill>
            </a:endParaRPr>
          </a:p>
        </p:txBody>
      </p:sp>
      <p:sp>
        <p:nvSpPr>
          <p:cNvPr id="227356" name="Line 29">
            <a:extLst>
              <a:ext uri="{FF2B5EF4-FFF2-40B4-BE49-F238E27FC236}">
                <a16:creationId xmlns:a16="http://schemas.microsoft.com/office/drawing/2014/main" id="{2D15BE92-751C-B06D-A340-4ED3A2A15762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1836" y="5066557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40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F8A8EC2-7654-0D31-D62A-ECF63BC339FA}"/>
              </a:ext>
            </a:extLst>
          </p:cNvPr>
          <p:cNvSpPr txBox="1"/>
          <p:nvPr/>
        </p:nvSpPr>
        <p:spPr>
          <a:xfrm>
            <a:off x="0" y="23708"/>
            <a:ext cx="12192000" cy="7315336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indent="361942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pt-BR" sz="1800" b="0" i="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  <a:p>
            <a:pPr indent="361942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pt-BR" dirty="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indent="361942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pt-BR" sz="18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  <a:p>
            <a:pPr indent="361942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  <a:p>
            <a:pPr indent="361942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pt-BR" sz="18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  <a:p>
            <a:pPr indent="361942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  <a:p>
            <a:pPr indent="361942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pt-BR" sz="18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  <a:p>
            <a:pPr indent="361942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  <a:p>
            <a:pPr indent="361942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pt-BR" sz="18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  <a:p>
            <a:pPr indent="361942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  <a:p>
            <a:pPr indent="361942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pt-BR" sz="18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  <a:p>
            <a:pPr indent="361942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  <a:p>
            <a:pPr indent="361942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pt-BR" sz="18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ertus Medium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16DAD1-2F49-1796-0C1E-5959EE6EE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4877" y="2686894"/>
            <a:ext cx="184731" cy="2308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pt-BR" sz="900">
              <a:solidFill>
                <a:schemeClr val="hlin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lbertus Medium" pitchFamily="34" charset="0"/>
              <a:cs typeface="Arial" charset="0"/>
            </a:endParaRPr>
          </a:p>
        </p:txBody>
      </p:sp>
      <p:sp>
        <p:nvSpPr>
          <p:cNvPr id="18" name="Line 26">
            <a:extLst>
              <a:ext uri="{FF2B5EF4-FFF2-40B4-BE49-F238E27FC236}">
                <a16:creationId xmlns:a16="http://schemas.microsoft.com/office/drawing/2014/main" id="{5DBC3B1D-5CA5-7027-46D6-228961BD274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9436" y="2628157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400"/>
          </a:p>
        </p:txBody>
      </p:sp>
      <p:sp>
        <p:nvSpPr>
          <p:cNvPr id="19" name="Line 27">
            <a:extLst>
              <a:ext uri="{FF2B5EF4-FFF2-40B4-BE49-F238E27FC236}">
                <a16:creationId xmlns:a16="http://schemas.microsoft.com/office/drawing/2014/main" id="{434BCFD6-DC6A-2177-8143-DA5BAD2F1779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9236" y="4304557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400"/>
          </a:p>
        </p:txBody>
      </p:sp>
      <p:sp>
        <p:nvSpPr>
          <p:cNvPr id="20" name="Rectangle 28">
            <a:extLst>
              <a:ext uri="{FF2B5EF4-FFF2-40B4-BE49-F238E27FC236}">
                <a16:creationId xmlns:a16="http://schemas.microsoft.com/office/drawing/2014/main" id="{82A0DB2A-A112-C71B-5FB2-AE3CCB566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6075" y="4533158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 sz="2400">
              <a:solidFill>
                <a:schemeClr val="hlink"/>
              </a:solidFill>
            </a:endParaRPr>
          </a:p>
        </p:txBody>
      </p:sp>
      <p:sp>
        <p:nvSpPr>
          <p:cNvPr id="21" name="Line 29">
            <a:extLst>
              <a:ext uri="{FF2B5EF4-FFF2-40B4-BE49-F238E27FC236}">
                <a16:creationId xmlns:a16="http://schemas.microsoft.com/office/drawing/2014/main" id="{CF7FB167-A73A-D853-3203-E661DC60F72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1836" y="5066557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400"/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3C6505FF-D7A4-5A11-434B-6BB598C74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783" y="752580"/>
            <a:ext cx="11476382" cy="2246769"/>
          </a:xfrm>
          <a:prstGeom prst="rect">
            <a:avLst/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 n. 37/2025 – CGF/TCEPR (19.11.25)</a:t>
            </a: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Estrutura do PPA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Elaboração do PPA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Monitoramento do PPA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Avaliação do PPA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Revisão do PPA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Disposições gerais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76888140-9620-B9B1-0BF8-E84C568F9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6522" y="89978"/>
            <a:ext cx="8521148" cy="523220"/>
          </a:xfrm>
          <a:prstGeom prst="rect">
            <a:avLst/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Arial" panose="020B0604020202020204" pitchFamily="34" charset="0"/>
              </a:rPr>
              <a:t>PPA - Revisão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71340B73-96F2-F565-DF45-22652479F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427" y="3754190"/>
            <a:ext cx="5996606" cy="31393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Diretrizes;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Programas;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Classificação dos Programas (finalístico ou não finalístico);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Problemas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Público-alvo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Justificativas;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Indicadores;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Fórmula de cálculo dos indicadores;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Unidade de medida dos indicadores;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Polaridade dos indicadores; 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4F13D19D-8637-4B05-5408-362D42238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428" y="3760819"/>
            <a:ext cx="5181590" cy="31393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Fonte dos indicadores;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Medidas anuais esperada para os indicadores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Ações;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Produtos das ações;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Finalidades das ações;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Classificação funcional das ações;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de início das ações;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de fim das ações;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Metas físicas anuais das ações;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Unidade de medida das metas físicas das ações;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 financeira anual das ações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BR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84D99986-1F31-1620-89BF-0DB4C6D10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427" y="3316875"/>
            <a:ext cx="11215591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“</a:t>
            </a: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Orienta-se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que o PPA municipal </a:t>
            </a:r>
            <a:r>
              <a:rPr lang="pt-B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contenha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BR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mínimo</a:t>
            </a: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BR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seguintes elementos e informações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pt-BR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ED7CBB2F-5697-6256-1ED1-C4D194CFF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6314" y="271515"/>
            <a:ext cx="6288158" cy="3416320"/>
          </a:xfrm>
          <a:prstGeom prst="rect">
            <a:avLst/>
          </a:prstGeom>
          <a:solidFill>
            <a:srgbClr val="A3DBFF"/>
          </a:solidFill>
          <a:ln w="9525">
            <a:solidFill>
              <a:srgbClr val="C00000"/>
            </a:solidFill>
            <a:miter lim="800000"/>
            <a:headEnd/>
            <a:tailEnd/>
          </a:ln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just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 É “</a:t>
            </a:r>
            <a:r>
              <a:rPr lang="pt-BR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recomendável”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 a elaboração do PPA municipal compreenda as seguintes </a:t>
            </a:r>
            <a:r>
              <a:rPr lang="pt-BR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etapas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Análise do </a:t>
            </a: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cenário fiscal e financeiro 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o período do plano;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Diagnóstico situacional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Identificação dos problemas;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Definição de diretrizes de gestão;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Elaboração dos programas, objetivos, indicadores e ações;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Consulta e Participação Social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Identificação dos recursos orçamentários e não orçamentários;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Análise de </a:t>
            </a: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consistência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final do PPA elaborado;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Validação com a alta gestão;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Envio do Projeto de Lei ao Poder Legislativo: </a:t>
            </a:r>
            <a:endParaRPr lang="pt-BR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24591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 animBg="1"/>
      <p:bldP spid="4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37965-B2E3-0425-0B63-7303ECD64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B9774AB3-1FEB-27D1-1B4C-0CC3EB811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496" y="2827163"/>
            <a:ext cx="6784705" cy="461665"/>
          </a:xfrm>
          <a:prstGeom prst="rect">
            <a:avLst/>
          </a:prstGeom>
          <a:gradFill flip="none" rotWithShape="1">
            <a:gsLst>
              <a:gs pos="0">
                <a:srgbClr val="B6EDFF">
                  <a:shade val="30000"/>
                  <a:satMod val="115000"/>
                </a:srgbClr>
              </a:gs>
              <a:gs pos="50000">
                <a:srgbClr val="B6EDFF">
                  <a:shade val="67500"/>
                  <a:satMod val="115000"/>
                </a:srgbClr>
              </a:gs>
              <a:gs pos="100000">
                <a:srgbClr val="B6ED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Composição da Prestação de Contas</a:t>
            </a:r>
            <a:endParaRPr lang="pt-BR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90940290-3308-D09E-F8D8-D2BD28B0A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835" y="3344068"/>
            <a:ext cx="8759593" cy="461665"/>
          </a:xfrm>
          <a:prstGeom prst="rect">
            <a:avLst/>
          </a:prstGeom>
          <a:gradFill flip="none" rotWithShape="1">
            <a:gsLst>
              <a:gs pos="0">
                <a:srgbClr val="B6EDFF">
                  <a:shade val="30000"/>
                  <a:satMod val="115000"/>
                </a:srgbClr>
              </a:gs>
              <a:gs pos="50000">
                <a:srgbClr val="B6EDFF">
                  <a:shade val="67500"/>
                  <a:satMod val="115000"/>
                </a:srgbClr>
              </a:gs>
              <a:gs pos="100000">
                <a:srgbClr val="B6ED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Da Responsabilidade pela </a:t>
            </a:r>
            <a:r>
              <a:rPr lang="pt-BR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Apresentação</a:t>
            </a: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 da Prestação de Contas</a:t>
            </a:r>
            <a:endParaRPr lang="pt-BR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C523986E-AC68-B16F-153B-D2113C2E3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211" y="3857679"/>
            <a:ext cx="9198910" cy="461665"/>
          </a:xfrm>
          <a:prstGeom prst="rect">
            <a:avLst/>
          </a:prstGeom>
          <a:gradFill flip="none" rotWithShape="1">
            <a:gsLst>
              <a:gs pos="0">
                <a:srgbClr val="B6EDFF">
                  <a:shade val="30000"/>
                  <a:satMod val="115000"/>
                </a:srgbClr>
              </a:gs>
              <a:gs pos="50000">
                <a:srgbClr val="B6EDFF">
                  <a:shade val="67500"/>
                  <a:satMod val="115000"/>
                </a:srgbClr>
              </a:gs>
              <a:gs pos="100000">
                <a:srgbClr val="B6ED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Etapas do processo de PCA no Tribunal de Contas do Estado</a:t>
            </a:r>
            <a:endParaRPr lang="pt-BR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6BFCB44-A890-41C8-E041-2AEB44CDF496}"/>
              </a:ext>
            </a:extLst>
          </p:cNvPr>
          <p:cNvSpPr txBox="1"/>
          <p:nvPr/>
        </p:nvSpPr>
        <p:spPr>
          <a:xfrm>
            <a:off x="127910" y="1253759"/>
            <a:ext cx="11401778" cy="830997"/>
          </a:xfrm>
          <a:prstGeom prst="rect">
            <a:avLst/>
          </a:prstGeom>
          <a:solidFill>
            <a:schemeClr val="tx1"/>
          </a:solidFill>
          <a:ln>
            <a:solidFill>
              <a:srgbClr val="00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4800" b="1" i="0" dirty="0">
                <a:solidFill>
                  <a:srgbClr val="00FFFF"/>
                </a:solidFill>
                <a:effectLst/>
                <a:latin typeface="Yanone"/>
              </a:rPr>
              <a:t>E a Operação do “TCE-PR ELETRÔNICO”??</a:t>
            </a:r>
            <a:endParaRPr lang="pt-BR" sz="4800" b="1" dirty="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lagem: Horizontal 1">
            <a:extLst>
              <a:ext uri="{FF2B5EF4-FFF2-40B4-BE49-F238E27FC236}">
                <a16:creationId xmlns:a16="http://schemas.microsoft.com/office/drawing/2014/main" id="{B9EFFD64-656B-7B8D-6C55-0005CE7FAFD7}"/>
              </a:ext>
            </a:extLst>
          </p:cNvPr>
          <p:cNvSpPr/>
          <p:nvPr/>
        </p:nvSpPr>
        <p:spPr>
          <a:xfrm>
            <a:off x="3439235" y="-79516"/>
            <a:ext cx="8150085" cy="1492800"/>
          </a:xfrm>
          <a:prstGeom prst="horizontalScroll">
            <a:avLst/>
          </a:prstGeom>
          <a:solidFill>
            <a:schemeClr val="tx1"/>
          </a:solidFill>
          <a:ln>
            <a:solidFill>
              <a:srgbClr val="00FFFF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 n. 4.657/1942</a:t>
            </a:r>
          </a:p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(Lei de Introdução às normas do Direito Brasileiro)</a:t>
            </a:r>
          </a:p>
          <a:p>
            <a:pPr algn="ctr"/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“Art. 3</a:t>
            </a:r>
            <a:r>
              <a:rPr lang="pt-BR" b="1" i="1" u="sng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 Ninguém se escusa de cumprir a lei, </a:t>
            </a:r>
            <a:r>
              <a:rPr lang="pt-BR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alegando que não a conhece</a:t>
            </a: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</a:p>
          <a:p>
            <a:pPr algn="r"/>
            <a:r>
              <a:rPr lang="pt-BR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(grifo nosso)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0556663A-1B9B-A73B-98AE-38B2B2FF0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74" y="2276409"/>
            <a:ext cx="5882752" cy="461665"/>
          </a:xfrm>
          <a:prstGeom prst="rect">
            <a:avLst/>
          </a:prstGeom>
          <a:gradFill flip="none" rotWithShape="1">
            <a:gsLst>
              <a:gs pos="0">
                <a:srgbClr val="B6EDFF">
                  <a:shade val="30000"/>
                  <a:satMod val="115000"/>
                </a:srgbClr>
              </a:gs>
              <a:gs pos="50000">
                <a:srgbClr val="B6EDFF">
                  <a:shade val="67500"/>
                  <a:satMod val="115000"/>
                </a:srgbClr>
              </a:gs>
              <a:gs pos="100000">
                <a:srgbClr val="B6ED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Agenda de Obrigações </a:t>
            </a:r>
            <a:r>
              <a:rPr lang="pt-B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(IN 192/24)</a:t>
            </a:r>
            <a:endParaRPr lang="pt-B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Vetores de Desenho Animado Do Homem Olhar Para Si Mesmo No Espelho E ...">
            <a:extLst>
              <a:ext uri="{FF2B5EF4-FFF2-40B4-BE49-F238E27FC236}">
                <a16:creationId xmlns:a16="http://schemas.microsoft.com/office/drawing/2014/main" id="{5266228F-343F-2A84-862F-5AE047103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400" y="2137764"/>
            <a:ext cx="1749495" cy="2186868"/>
          </a:xfrm>
          <a:prstGeom prst="rect">
            <a:avLst/>
          </a:prstGeom>
          <a:noFill/>
          <a:ln>
            <a:solidFill>
              <a:srgbClr val="00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spera Rapido GIF - Espera Rapido Waiting - Discover &amp; Share GIFs ...">
            <a:extLst>
              <a:ext uri="{FF2B5EF4-FFF2-40B4-BE49-F238E27FC236}">
                <a16:creationId xmlns:a16="http://schemas.microsoft.com/office/drawing/2014/main" id="{C12138F0-1D7A-E713-4274-FC5B36BAE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380" y="2133598"/>
            <a:ext cx="1995134" cy="1302046"/>
          </a:xfrm>
          <a:prstGeom prst="rect">
            <a:avLst/>
          </a:prstGeom>
          <a:noFill/>
          <a:ln>
            <a:solidFill>
              <a:srgbClr val="00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CaixaDeTexto 60">
            <a:extLst>
              <a:ext uri="{FF2B5EF4-FFF2-40B4-BE49-F238E27FC236}">
                <a16:creationId xmlns:a16="http://schemas.microsoft.com/office/drawing/2014/main" id="{6E0B4DF7-3913-5CFB-5739-542BEC4E2AA7}"/>
              </a:ext>
            </a:extLst>
          </p:cNvPr>
          <p:cNvSpPr txBox="1"/>
          <p:nvPr/>
        </p:nvSpPr>
        <p:spPr>
          <a:xfrm>
            <a:off x="204428" y="5081436"/>
            <a:ext cx="11401778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just"/>
            <a:r>
              <a:rPr lang="pt-B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  <a:ea typeface="Times New Roman" panose="02020603050405020304" pitchFamily="18" charset="0"/>
              </a:rPr>
              <a:t>DECRETO Nº 10.540 de 05.11.20</a:t>
            </a:r>
            <a:r>
              <a:rPr lang="pt-BR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  <a:ea typeface="Times New Roman" panose="02020603050405020304" pitchFamily="18" charset="0"/>
              </a:rPr>
              <a:t>*</a:t>
            </a:r>
            <a:r>
              <a:rPr lang="pt-BR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  <a:ea typeface="Times New Roman" panose="02020603050405020304" pitchFamily="18" charset="0"/>
              </a:rPr>
              <a:t> &gt;</a:t>
            </a: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(Dec. 7.185/10) </a:t>
            </a: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CRFB/88 art.84 Inc. IV e VI “a” e; LC/101/00 art. 48 § 1º Inc. III e § 6º.</a:t>
            </a:r>
            <a:endParaRPr lang="pt-BR" sz="1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40FBE982-52F2-AEAC-4DBD-68B9EA604712}"/>
              </a:ext>
            </a:extLst>
          </p:cNvPr>
          <p:cNvSpPr txBox="1"/>
          <p:nvPr/>
        </p:nvSpPr>
        <p:spPr>
          <a:xfrm>
            <a:off x="197805" y="5855496"/>
            <a:ext cx="11401778" cy="9848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  <a:ea typeface="Times New Roman" panose="02020603050405020304" pitchFamily="18" charset="0"/>
              </a:rPr>
              <a:t>DECRETO Nº 11.644 de 16.08.23</a:t>
            </a:r>
            <a:r>
              <a:rPr lang="pt-B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  <a:ea typeface="Times New Roman" panose="02020603050405020304" pitchFamily="18" charset="0"/>
              </a:rPr>
              <a:t>*</a:t>
            </a:r>
            <a:endParaRPr lang="pt-BR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  <a:cs typeface="Arial" panose="020B0604020202020204" pitchFamily="34" charset="0"/>
            </a:endParaRPr>
          </a:p>
          <a:p>
            <a:pPr algn="just"/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Prazo para apresentação de </a:t>
            </a:r>
            <a:r>
              <a:rPr lang="pt-BR" sz="1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Plano de Ação de Adequação 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ao determinado no Dec.10.540/20, </a:t>
            </a:r>
            <a:r>
              <a:rPr lang="pt-BR" sz="1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disponibilizando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  ao </a:t>
            </a:r>
            <a:r>
              <a:rPr lang="pt-BR" sz="1400" b="1" dirty="0">
                <a:solidFill>
                  <a:srgbClr val="1E34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Controle Interno, Externo </a:t>
            </a:r>
            <a:r>
              <a:rPr lang="pt-BR" sz="2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 divulgado no Portal de Transparência 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(57 ações &gt; 01.23; 01.24; 01.25)</a:t>
            </a:r>
            <a:endParaRPr lang="pt-BR" sz="1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94F8A027-F164-3C0C-D233-443978A53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7084" y="4564965"/>
            <a:ext cx="917447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Sistemas de Informações </a:t>
            </a:r>
            <a:r>
              <a:rPr lang="pt-B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“Sustentáveis” </a:t>
            </a:r>
          </a:p>
        </p:txBody>
      </p:sp>
      <p:cxnSp>
        <p:nvCxnSpPr>
          <p:cNvPr id="8" name="Conector: Curvo 7">
            <a:extLst>
              <a:ext uri="{FF2B5EF4-FFF2-40B4-BE49-F238E27FC236}">
                <a16:creationId xmlns:a16="http://schemas.microsoft.com/office/drawing/2014/main" id="{33960EA8-EA85-2420-E4D8-09CC779A43A3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125376" y="4743565"/>
            <a:ext cx="926222" cy="795130"/>
          </a:xfrm>
          <a:prstGeom prst="curvedConnector3">
            <a:avLst>
              <a:gd name="adj1" fmla="val 4215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: Curvo 9">
            <a:extLst>
              <a:ext uri="{FF2B5EF4-FFF2-40B4-BE49-F238E27FC236}">
                <a16:creationId xmlns:a16="http://schemas.microsoft.com/office/drawing/2014/main" id="{BC00D004-CA10-4105-44AC-FD1CA507FAB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23444" y="4969565"/>
            <a:ext cx="1225824" cy="947532"/>
          </a:xfrm>
          <a:prstGeom prst="curvedConnector3">
            <a:avLst>
              <a:gd name="adj1" fmla="val -23514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11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50"/>
                            </p:stCondLst>
                            <p:childTnLst>
                              <p:par>
                                <p:cTn id="3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250"/>
                            </p:stCondLst>
                            <p:childTnLst>
                              <p:par>
                                <p:cTn id="5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5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75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build="allAtOnce" animBg="1"/>
      <p:bldP spid="5" grpId="0" animBg="1"/>
      <p:bldP spid="5" grpId="1" build="allAtOnce" animBg="1"/>
      <p:bldP spid="6" grpId="0" animBg="1"/>
      <p:bldP spid="6" grpId="1" build="allAtOnce" animBg="1"/>
      <p:bldP spid="2" grpId="0" animBg="1"/>
      <p:bldP spid="3" grpId="0" animBg="1"/>
      <p:bldP spid="3" grpId="1" animBg="1"/>
      <p:bldP spid="61" grpId="0" animBg="1"/>
      <p:bldP spid="63" grpId="0" animBg="1"/>
      <p:bldP spid="14" grpId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B419142A-E387-D851-1A38-840836FDC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8923" y="674135"/>
            <a:ext cx="8786812" cy="646331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AGENDA DE OBRIGAÇÕES – TCE Pr</a:t>
            </a:r>
          </a:p>
          <a:p>
            <a:pPr algn="ctr" eaLnBrk="1" hangingPunct="1">
              <a:defRPr/>
            </a:pPr>
            <a:r>
              <a:rPr lang="pt-B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(IN 192/12.12.24)</a:t>
            </a:r>
          </a:p>
        </p:txBody>
      </p:sp>
      <p:sp>
        <p:nvSpPr>
          <p:cNvPr id="286723" name="Text Box 3">
            <a:extLst>
              <a:ext uri="{FF2B5EF4-FFF2-40B4-BE49-F238E27FC236}">
                <a16:creationId xmlns:a16="http://schemas.microsoft.com/office/drawing/2014/main" id="{75CB6C0F-8873-9FB6-7E74-DDB0380F2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0" y="1295400"/>
            <a:ext cx="3727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348613" name="Text Box 5">
            <a:extLst>
              <a:ext uri="{FF2B5EF4-FFF2-40B4-BE49-F238E27FC236}">
                <a16:creationId xmlns:a16="http://schemas.microsoft.com/office/drawing/2014/main" id="{4F615EF6-5EDD-60EB-F41F-57326B50C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9" y="1372244"/>
            <a:ext cx="9740349" cy="2677656"/>
          </a:xfrm>
          <a:prstGeom prst="rect">
            <a:avLst/>
          </a:prstGeom>
          <a:gradFill flip="none" rotWithShape="1">
            <a:gsLst>
              <a:gs pos="5000">
                <a:schemeClr val="bg1">
                  <a:lumMod val="75000"/>
                </a:schemeClr>
              </a:gs>
              <a:gs pos="50000">
                <a:schemeClr val="bg1"/>
              </a:gs>
              <a:gs pos="100000">
                <a:srgbClr val="000000"/>
              </a:gs>
            </a:gsLst>
            <a:lin ang="2700000" scaled="1"/>
            <a:tileRect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•"/>
              <a:defRPr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A Agenda de Obrigações contém um </a:t>
            </a:r>
            <a:r>
              <a:rPr lang="pt-B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cronograma dos compromissos legais e regulamentares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que devem ser cumpridos pelos mandatários segundo determinação do art. 216-A do Regimento Interno. </a:t>
            </a:r>
          </a:p>
          <a:p>
            <a:pPr marL="457200" indent="-457200" algn="just">
              <a:buFontTx/>
              <a:buChar char="•"/>
              <a:defRPr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Durante o exercício tal </a:t>
            </a:r>
            <a:r>
              <a:rPr lang="pt-BR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cronograma deve ser cuidadosamente respeitado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, pois o cumprimento dos requisitos ali constantes é </a:t>
            </a:r>
            <a:r>
              <a:rPr lang="pt-B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condição para a obtenção de certidões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.</a:t>
            </a: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4C05F1D2-B92B-961A-79A0-9CAEBCA27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505" y="48855"/>
            <a:ext cx="12019722" cy="646331"/>
          </a:xfrm>
          <a:prstGeom prst="rect">
            <a:avLst/>
          </a:prstGeom>
          <a:solidFill>
            <a:srgbClr val="C000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Prestação de Contas Anual - PCA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A4A70D91-73C9-A4AD-9C2D-74DAD7279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322" y="875288"/>
            <a:ext cx="11555895" cy="4154984"/>
          </a:xfrm>
          <a:prstGeom prst="rect">
            <a:avLst/>
          </a:prstGeom>
          <a:gradFill flip="none" rotWithShape="1">
            <a:gsLst>
              <a:gs pos="5000">
                <a:schemeClr val="bg1">
                  <a:lumMod val="75000"/>
                </a:schemeClr>
              </a:gs>
              <a:gs pos="50000">
                <a:schemeClr val="bg1"/>
              </a:gs>
              <a:gs pos="100000">
                <a:srgbClr val="000000"/>
              </a:gs>
            </a:gsLst>
            <a:lin ang="2700000" scaled="1"/>
            <a:tileRect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AUD - declaração sobre a realização de Audiência Pública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RREO - declaração de publicidade dos Relatórios Resumidos da Execução Orçamentária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RGF - declaração de publicidade dos Relatórios de Gestão Fiscal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 – entrega do módulo de Folha de Pagamento do SIAP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 – entrega do módulo de Acompanhamento Mensal do SIM</a:t>
            </a: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endParaRPr lang="pt-BR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– Entrega do Processo de Prestação de Contas Anual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ML – Fechamento do Mural de Licitações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GDCA – Publicação do Relatório da Gestão dos </a:t>
            </a:r>
            <a:r>
              <a:rPr lang="pt-BR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Dtos</a:t>
            </a: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Criança e da Adolescência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Cadastro de Interlocutores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Envio de respostas dos Interlocutores sobre a Avaliação das Políticas Públicas</a:t>
            </a:r>
            <a:endParaRPr lang="pt-B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ProGov</a:t>
            </a:r>
            <a:r>
              <a:rPr lang="pt-BR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avaliação de políticas públicas</a:t>
            </a:r>
            <a:endParaRPr lang="pt-BR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  <p:sp>
        <p:nvSpPr>
          <p:cNvPr id="6" name="Text Box 47">
            <a:extLst>
              <a:ext uri="{FF2B5EF4-FFF2-40B4-BE49-F238E27FC236}">
                <a16:creationId xmlns:a16="http://schemas.microsoft.com/office/drawing/2014/main" id="{DF1E8F41-7148-C1E3-E48C-D1B80F455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156" y="5068798"/>
            <a:ext cx="2107686" cy="1200329"/>
          </a:xfrm>
          <a:prstGeom prst="rect">
            <a:avLst/>
          </a:prstGeom>
          <a:solidFill>
            <a:schemeClr val="bg1"/>
          </a:solidFill>
          <a:ln w="9525">
            <a:noFill/>
            <a:prstDash val="lgDashDotDot"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ngle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Exigências na Agenda de Obrigações</a:t>
            </a:r>
          </a:p>
        </p:txBody>
      </p:sp>
      <p:pic>
        <p:nvPicPr>
          <p:cNvPr id="8" name="Picture 2" descr="Resultado de imagem para aumento e diminuição desenho figurinha">
            <a:extLst>
              <a:ext uri="{FF2B5EF4-FFF2-40B4-BE49-F238E27FC236}">
                <a16:creationId xmlns:a16="http://schemas.microsoft.com/office/drawing/2014/main" id="{8EEE245F-BA92-56AD-A57C-6818C0C59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913" y="5043524"/>
            <a:ext cx="1966964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47">
            <a:extLst>
              <a:ext uri="{FF2B5EF4-FFF2-40B4-BE49-F238E27FC236}">
                <a16:creationId xmlns:a16="http://schemas.microsoft.com/office/drawing/2014/main" id="{00120D73-41C0-CE1E-36D5-EAAF589F9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3120" y="5079636"/>
            <a:ext cx="1635812" cy="1200329"/>
          </a:xfrm>
          <a:prstGeom prst="rect">
            <a:avLst/>
          </a:prstGeom>
          <a:solidFill>
            <a:schemeClr val="bg1"/>
          </a:solidFill>
          <a:ln w="9525">
            <a:noFill/>
            <a:prstDash val="lgDashDotDot"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ngle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Exigências na </a:t>
            </a:r>
          </a:p>
          <a:p>
            <a:pPr algn="ctr" eaLnBrk="1" hangingPunct="1">
              <a:defRPr/>
            </a:pPr>
            <a:r>
              <a:rPr lang="pt-BR" alt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PCA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F41FC724-40C6-D8CB-775B-92FD8F8CC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432" y="3819525"/>
            <a:ext cx="338455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5">
            <a:extLst>
              <a:ext uri="{FF2B5EF4-FFF2-40B4-BE49-F238E27FC236}">
                <a16:creationId xmlns:a16="http://schemas.microsoft.com/office/drawing/2014/main" id="{73752CAE-DF7C-CBA4-F316-A0D8287A0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6481" y="5251266"/>
            <a:ext cx="1757344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</a:t>
            </a:r>
            <a:r>
              <a:rPr lang="pt-BR" sz="2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PE/PL/FD...</a:t>
            </a:r>
            <a:endParaRPr lang="pt-BR" sz="2000" b="1" i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charset="0"/>
              <a:cs typeface="Arial" charset="0"/>
            </a:endParaRPr>
          </a:p>
        </p:txBody>
      </p:sp>
      <p:sp>
        <p:nvSpPr>
          <p:cNvPr id="3" name="Raio 2">
            <a:extLst>
              <a:ext uri="{FF2B5EF4-FFF2-40B4-BE49-F238E27FC236}">
                <a16:creationId xmlns:a16="http://schemas.microsoft.com/office/drawing/2014/main" id="{250D5AC2-AC51-1E26-A0A8-7DFDA5493BBA}"/>
              </a:ext>
            </a:extLst>
          </p:cNvPr>
          <p:cNvSpPr/>
          <p:nvPr/>
        </p:nvSpPr>
        <p:spPr>
          <a:xfrm>
            <a:off x="397561" y="3906075"/>
            <a:ext cx="675865" cy="773300"/>
          </a:xfrm>
          <a:prstGeom prst="lightningBolt">
            <a:avLst/>
          </a:prstGeom>
          <a:solidFill>
            <a:srgbClr val="FF0000"/>
          </a:solidFill>
          <a:ln>
            <a:solidFill>
              <a:srgbClr val="00FF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3FC39D8A-4AFF-C3F3-555B-9E6F2012A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774" y="921526"/>
            <a:ext cx="6094081" cy="31700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SIM(*)</a:t>
            </a:r>
            <a:endParaRPr lang="pt-BR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>
              <a:defRPr/>
            </a:pPr>
            <a:r>
              <a:rPr lang="pt-BR" b="1" i="1" dirty="0">
                <a:solidFill>
                  <a:srgbClr val="C00000"/>
                </a:solidFill>
              </a:rPr>
              <a:t>Planejamento</a:t>
            </a:r>
            <a:r>
              <a:rPr lang="pt-BR" sz="1400" b="1" dirty="0"/>
              <a:t>: </a:t>
            </a:r>
            <a:r>
              <a:rPr lang="pt-BR" sz="1400" dirty="0"/>
              <a:t>PPA, LDO, LOA, do Plano Municipal de Saúde e do PM Criança e Adolescência.</a:t>
            </a:r>
          </a:p>
          <a:p>
            <a:pPr>
              <a:defRPr/>
            </a:pPr>
            <a:r>
              <a:rPr lang="pt-BR" b="1" i="1" dirty="0">
                <a:solidFill>
                  <a:srgbClr val="C00000"/>
                </a:solidFill>
              </a:rPr>
              <a:t>Contábil, orçamentário e financeiro</a:t>
            </a:r>
            <a:r>
              <a:rPr lang="pt-BR" sz="1400" b="1" dirty="0"/>
              <a:t>: </a:t>
            </a:r>
            <a:r>
              <a:rPr lang="pt-BR" sz="1400" dirty="0"/>
              <a:t>Execução da receita/despesa e contabilidade financeira e patrimonial.</a:t>
            </a:r>
          </a:p>
          <a:p>
            <a:pPr>
              <a:defRPr/>
            </a:pPr>
            <a:r>
              <a:rPr lang="pt-BR" b="1" dirty="0">
                <a:solidFill>
                  <a:srgbClr val="C00000"/>
                </a:solidFill>
              </a:rPr>
              <a:t>Patrimônio</a:t>
            </a:r>
            <a:r>
              <a:rPr lang="pt-BR" sz="1400" b="1" dirty="0"/>
              <a:t>: </a:t>
            </a:r>
            <a:r>
              <a:rPr lang="pt-BR" sz="1400" dirty="0"/>
              <a:t>Cadastro de Bens e suas movimentações.</a:t>
            </a:r>
          </a:p>
          <a:p>
            <a:pPr>
              <a:defRPr/>
            </a:pPr>
            <a:r>
              <a:rPr lang="pt-BR" b="1" i="1" dirty="0">
                <a:solidFill>
                  <a:srgbClr val="C00000"/>
                </a:solidFill>
              </a:rPr>
              <a:t>Licitações</a:t>
            </a:r>
            <a:r>
              <a:rPr lang="pt-BR" sz="1400" b="1" dirty="0"/>
              <a:t>: </a:t>
            </a:r>
            <a:r>
              <a:rPr lang="pt-BR" sz="1400" dirty="0"/>
              <a:t>Participantes e vencedores de todas as licitações. </a:t>
            </a:r>
          </a:p>
          <a:p>
            <a:pPr>
              <a:defRPr/>
            </a:pPr>
            <a:r>
              <a:rPr lang="pt-BR" b="1" i="1" dirty="0">
                <a:solidFill>
                  <a:srgbClr val="C00000"/>
                </a:solidFill>
              </a:rPr>
              <a:t>Contratos</a:t>
            </a:r>
            <a:r>
              <a:rPr lang="pt-BR" sz="1400" b="1" dirty="0"/>
              <a:t>: </a:t>
            </a:r>
            <a:r>
              <a:rPr lang="pt-BR" sz="1400" dirty="0"/>
              <a:t>Contratos com empresas e profissionais liberais.</a:t>
            </a:r>
          </a:p>
          <a:p>
            <a:pPr>
              <a:defRPr/>
            </a:pPr>
            <a:r>
              <a:rPr lang="pt-BR" b="1" i="1" dirty="0">
                <a:solidFill>
                  <a:srgbClr val="C00000"/>
                </a:solidFill>
              </a:rPr>
              <a:t>Obras públicas</a:t>
            </a:r>
            <a:r>
              <a:rPr lang="pt-BR" sz="1400" b="1" dirty="0"/>
              <a:t>: </a:t>
            </a:r>
            <a:r>
              <a:rPr lang="pt-BR" sz="1400" dirty="0"/>
              <a:t>Acompanhamento da realização das obras municipais, seus contratos e licitações.</a:t>
            </a:r>
          </a:p>
          <a:p>
            <a:pPr>
              <a:defRPr/>
            </a:pPr>
            <a:r>
              <a:rPr lang="pt-BR" b="1" i="1" dirty="0">
                <a:solidFill>
                  <a:srgbClr val="C00000"/>
                </a:solidFill>
              </a:rPr>
              <a:t>Controle Interno</a:t>
            </a:r>
            <a:r>
              <a:rPr lang="pt-BR" sz="1400" b="1" dirty="0"/>
              <a:t>: </a:t>
            </a:r>
            <a:r>
              <a:rPr lang="pt-BR" sz="1400" dirty="0"/>
              <a:t>Cadastro de Veículos e Equipamentos, consumo de combustível, quilometragem percorrida e horas máquinas trabalhadas (...)</a:t>
            </a:r>
            <a:endParaRPr lang="pt-BR" sz="1000" b="1" i="1" strike="sngStrike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4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8613" grpId="0" animBg="1"/>
      <p:bldP spid="4" grpId="0" animBg="1"/>
      <p:bldP spid="6" grpId="0" animBg="1"/>
      <p:bldP spid="10" grpId="0" animBg="1"/>
      <p:bldP spid="1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FAF84-4E98-72F4-8A6E-F2CB3F9F7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:a16="http://schemas.microsoft.com/office/drawing/2014/main" id="{463832E1-821C-7A04-9FD0-52BBCF164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96" y="1755707"/>
            <a:ext cx="11728173" cy="212365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pt-BR" sz="2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dados abrangidos </a:t>
            </a:r>
            <a:r>
              <a:rPr lang="pt-BR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pelos </a:t>
            </a:r>
            <a:r>
              <a:rPr lang="pt-BR" sz="2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sistemas eletrônicos </a:t>
            </a:r>
            <a:r>
              <a:rPr lang="pt-BR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do TC </a:t>
            </a:r>
            <a:r>
              <a:rPr lang="pt-BR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 58/11 TCEPR</a:t>
            </a:r>
            <a:r>
              <a:rPr lang="pt-BR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sz="2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pt-BR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pt-BR" sz="2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respostas aos formulários eletrônicos </a:t>
            </a:r>
            <a:r>
              <a:rPr lang="pt-B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(providências sobre nomeação, capacitação e cadastro  dos interlocutores)</a:t>
            </a:r>
            <a:r>
              <a:rPr lang="pt-BR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pt-BR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pt-BR" sz="2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documentos</a:t>
            </a:r>
            <a:r>
              <a:rPr lang="pt-BR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definidos em Nota Técnica.</a:t>
            </a:r>
            <a:endParaRPr lang="pt-BR" sz="2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09C371-D64D-EA7C-6809-90A5FF87C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1" y="39688"/>
            <a:ext cx="11704320" cy="461665"/>
          </a:xfrm>
          <a:prstGeom prst="rect">
            <a:avLst/>
          </a:prstGeom>
          <a:solidFill>
            <a:srgbClr val="C0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 Prestação de Contas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5D95BD14-158E-0738-E70C-BFE568F58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1" y="572473"/>
            <a:ext cx="11819613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4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Composição da Prestação de Contas</a:t>
            </a:r>
            <a:endParaRPr lang="pt-BR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AADC83A6-C719-59DF-B74C-A0BF983A1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613" y="4326634"/>
            <a:ext cx="11158988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b="1" i="1" dirty="0">
                <a:solidFill>
                  <a:srgbClr val="0046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 36/25 – CGF &gt; 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critérios de </a:t>
            </a:r>
            <a:r>
              <a:rPr lang="pt-BR" b="1" i="1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indicação e validação dos interlocutores 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municipais e sobre a </a:t>
            </a:r>
            <a:r>
              <a:rPr lang="pt-BR" b="1" i="1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atualização dos formulários de avaliação do grau de implementação de políticas públicas</a:t>
            </a:r>
            <a:r>
              <a:rPr lang="pt-BR" i="1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BR" sz="1800" i="1" dirty="0">
              <a:solidFill>
                <a:srgbClr val="0021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2E4956D-6075-C176-B95B-20495471E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512" y="5088631"/>
            <a:ext cx="11404818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b="1" i="1" dirty="0">
                <a:solidFill>
                  <a:srgbClr val="0046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 34/25 – CGF &gt; </a:t>
            </a:r>
            <a:r>
              <a:rPr lang="pt-BR" b="1" i="1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atualização das áreas de governo </a:t>
            </a:r>
            <a:r>
              <a:rPr lang="pt-BR" dirty="0"/>
              <a:t>e dos </a:t>
            </a:r>
            <a:r>
              <a:rPr lang="pt-BR" b="1" i="1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critérios para cadastramento dos interlocutores municipais</a:t>
            </a:r>
            <a:r>
              <a:rPr lang="pt-BR" dirty="0"/>
              <a:t>.</a:t>
            </a:r>
            <a:endParaRPr lang="pt-BR" sz="1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FE971197-93F2-2A84-3D56-6F27731FA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670" y="5678354"/>
            <a:ext cx="1147373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b="1" i="1" dirty="0">
                <a:solidFill>
                  <a:srgbClr val="0046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 29/24 – CGF &gt; </a:t>
            </a:r>
            <a:r>
              <a:rPr lang="pt-BR" dirty="0"/>
              <a:t>processo de </a:t>
            </a:r>
            <a:r>
              <a:rPr lang="pt-BR" b="1" i="1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análise da consistência dos dados da PCA </a:t>
            </a:r>
            <a:r>
              <a:rPr lang="pt-BR" dirty="0"/>
              <a:t>(</a:t>
            </a:r>
            <a:r>
              <a:rPr lang="pt-BR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avaliação</a:t>
            </a:r>
            <a:r>
              <a:rPr lang="pt-BR" b="1" dirty="0">
                <a:solidFill>
                  <a:srgbClr val="C00000"/>
                </a:solidFill>
              </a:rPr>
              <a:t> do CI</a:t>
            </a:r>
            <a:r>
              <a:rPr lang="pt-BR" dirty="0"/>
              <a:t> municipal ‘</a:t>
            </a:r>
            <a:r>
              <a:rPr lang="pt-BR" dirty="0" err="1"/>
              <a:t>UCCIs</a:t>
            </a:r>
            <a:r>
              <a:rPr lang="pt-BR" dirty="0"/>
              <a:t>’) </a:t>
            </a:r>
            <a:endParaRPr lang="pt-BR" sz="1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lagem: Horizontal 9">
            <a:extLst>
              <a:ext uri="{FF2B5EF4-FFF2-40B4-BE49-F238E27FC236}">
                <a16:creationId xmlns:a16="http://schemas.microsoft.com/office/drawing/2014/main" id="{02EAB872-DF8D-9B89-A491-86148DE11F4B}"/>
              </a:ext>
            </a:extLst>
          </p:cNvPr>
          <p:cNvSpPr/>
          <p:nvPr/>
        </p:nvSpPr>
        <p:spPr>
          <a:xfrm>
            <a:off x="10058401" y="132525"/>
            <a:ext cx="1673088" cy="1033272"/>
          </a:xfrm>
          <a:prstGeom prst="horizontalScroll">
            <a:avLst/>
          </a:prstGeom>
          <a:solidFill>
            <a:schemeClr val="tx1"/>
          </a:solidFill>
          <a:ln>
            <a:solidFill>
              <a:srgbClr val="00FFFF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198/25</a:t>
            </a:r>
          </a:p>
          <a:p>
            <a:pPr algn="ctr"/>
            <a:r>
              <a:rPr lang="pt-BR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 172/22)</a:t>
            </a:r>
          </a:p>
        </p:txBody>
      </p:sp>
      <p:pic>
        <p:nvPicPr>
          <p:cNvPr id="1026" name="Picture 2" descr="Funil Desenho Imagens – Download Grátis no Freepik">
            <a:extLst>
              <a:ext uri="{FF2B5EF4-FFF2-40B4-BE49-F238E27FC236}">
                <a16:creationId xmlns:a16="http://schemas.microsoft.com/office/drawing/2014/main" id="{DD5C7859-3384-849A-C0AD-346131C98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8" y="39688"/>
            <a:ext cx="1085149" cy="108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22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FAF84-4E98-72F4-8A6E-F2CB3F9F7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:a16="http://schemas.microsoft.com/office/drawing/2014/main" id="{463832E1-821C-7A04-9FD0-52BBCF164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48658"/>
            <a:ext cx="12115801" cy="240065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responsabilidade</a:t>
            </a:r>
            <a:r>
              <a:rPr lang="pt-BR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pela apresentação dos dados e dos documentos </a:t>
            </a:r>
            <a:r>
              <a:rPr lang="pt-B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incide</a:t>
            </a:r>
            <a:r>
              <a:rPr lang="pt-BR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sobre os responsáveis:</a:t>
            </a:r>
            <a:endParaRPr lang="pt-BR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Dos envios dos dados eletrônicos </a:t>
            </a:r>
            <a:r>
              <a:rPr lang="pt-BR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– SIM-AM (Agenda de Obrigações);</a:t>
            </a:r>
            <a:endParaRPr lang="pt-BR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Dos envios das respostas aos formulários eletrônicos;</a:t>
            </a:r>
            <a:endParaRPr lang="pt-BR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Dos envios dos demais documentos </a:t>
            </a:r>
            <a:r>
              <a:rPr lang="pt-BR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referidos em normas do TCE.</a:t>
            </a:r>
            <a:endParaRPr lang="pt-BR" sz="2400" i="1" strike="sngStrik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09C371-D64D-EA7C-6809-90A5FF87C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1" y="39688"/>
            <a:ext cx="11704320" cy="461665"/>
          </a:xfrm>
          <a:prstGeom prst="rect">
            <a:avLst/>
          </a:prstGeom>
          <a:solidFill>
            <a:srgbClr val="C0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 Prestação de Contas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8B18919D-8C98-A38B-95FF-66357AC3C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912" y="3818623"/>
            <a:ext cx="11728173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t-BR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Obs</a:t>
            </a:r>
            <a:r>
              <a:rPr lang="pt-BR" sz="24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Os </a:t>
            </a:r>
            <a:r>
              <a:rPr lang="pt-BR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responsáveis respondem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, à pedido do Relator do TCEPR, via abertura de procedimento próprio, </a:t>
            </a:r>
            <a:r>
              <a:rPr lang="pt-BR" sz="24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pelas penalidades</a:t>
            </a:r>
            <a:r>
              <a:rPr lang="pt-BR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no caso de descumprimento das referidas obrigações.</a:t>
            </a:r>
            <a:r>
              <a:rPr lang="pt-BR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</a:t>
            </a:r>
            <a:endParaRPr lang="pt-BR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8898704E-4C45-553D-3DA1-49DC1556E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1" y="761932"/>
            <a:ext cx="11704320" cy="461665"/>
          </a:xfrm>
          <a:prstGeom prst="rect">
            <a:avLst/>
          </a:prstGeom>
          <a:solidFill>
            <a:srgbClr val="F8CBAD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4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pt-BR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Responsabilidade pela </a:t>
            </a:r>
            <a:r>
              <a:rPr lang="pt-BR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Apresentação</a:t>
            </a:r>
            <a:r>
              <a:rPr lang="pt-BR" sz="24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da Prestação de Contas</a:t>
            </a:r>
            <a:endParaRPr lang="pt-BR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D6D7658-0542-8FAC-EB17-F11DD30C4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212" y="5267682"/>
            <a:ext cx="11771573" cy="461665"/>
          </a:xfrm>
          <a:prstGeom prst="rect">
            <a:avLst/>
          </a:prstGeom>
          <a:solidFill>
            <a:srgbClr val="F8CBAD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pt-BR" sz="24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Cadastro no Sistema de Cadastro do Tribunal de Contas - SICAD </a:t>
            </a:r>
            <a:endParaRPr lang="pt-BR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242E6D9-46A0-F638-27EE-F6F797197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40" y="5897158"/>
            <a:ext cx="11771573" cy="461665"/>
          </a:xfrm>
          <a:prstGeom prst="rect">
            <a:avLst/>
          </a:prstGeom>
          <a:solidFill>
            <a:srgbClr val="F8CBAD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pt-BR" sz="24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Cadastro dos Interlocutores Municipais</a:t>
            </a:r>
            <a:endParaRPr lang="pt-BR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19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5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BAC1D-67D5-CB1E-7369-CC4967557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2" name="Text Box 4">
            <a:extLst>
              <a:ext uri="{FF2B5EF4-FFF2-40B4-BE49-F238E27FC236}">
                <a16:creationId xmlns:a16="http://schemas.microsoft.com/office/drawing/2014/main" id="{D0D28418-C5C6-E1AC-FDFC-6945ACE42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4517" y="376239"/>
            <a:ext cx="3977171" cy="50276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667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Facilitador: </a:t>
            </a:r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1C6FE8FD-965E-D3F9-8153-D18C7D265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9173" y="184293"/>
            <a:ext cx="6010940" cy="6251968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bIns="0"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Antonio de Oliveira</a:t>
            </a:r>
          </a:p>
          <a:p>
            <a:pPr algn="ctr">
              <a:defRPr/>
            </a:pPr>
            <a:r>
              <a:rPr lang="pt-BR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</a:p>
          <a:p>
            <a:pPr algn="ctr">
              <a:defRPr/>
            </a:pPr>
            <a:r>
              <a:rPr lang="pt-BR" sz="2133" dirty="0">
                <a:solidFill>
                  <a:srgbClr val="000099"/>
                </a:solidFill>
                <a:latin typeface="Arial" pitchFamily="34" charset="0"/>
              </a:rPr>
              <a:t>Bacharel em Ciências Contábeis; </a:t>
            </a:r>
          </a:p>
          <a:p>
            <a:pPr algn="ctr">
              <a:defRPr/>
            </a:pPr>
            <a:endParaRPr lang="pt-BR" sz="2133" dirty="0">
              <a:solidFill>
                <a:srgbClr val="000099"/>
              </a:solidFill>
              <a:latin typeface="Arial" pitchFamily="34" charset="0"/>
            </a:endParaRPr>
          </a:p>
          <a:p>
            <a:pPr algn="ctr">
              <a:defRPr/>
            </a:pPr>
            <a:r>
              <a:rPr lang="pt-BR" sz="2133" dirty="0">
                <a:solidFill>
                  <a:srgbClr val="000099"/>
                </a:solidFill>
                <a:latin typeface="Arial" pitchFamily="34" charset="0"/>
              </a:rPr>
              <a:t>Especialista em Administração Pública;</a:t>
            </a:r>
          </a:p>
          <a:p>
            <a:pPr algn="ctr">
              <a:defRPr/>
            </a:pPr>
            <a:endParaRPr lang="pt-BR" sz="2133" dirty="0">
              <a:solidFill>
                <a:srgbClr val="000099"/>
              </a:solidFill>
              <a:latin typeface="Arial" pitchFamily="34" charset="0"/>
            </a:endParaRPr>
          </a:p>
          <a:p>
            <a:pPr algn="ctr">
              <a:defRPr/>
            </a:pPr>
            <a:r>
              <a:rPr lang="pt-BR" sz="2133" dirty="0">
                <a:solidFill>
                  <a:srgbClr val="000099"/>
                </a:solidFill>
                <a:latin typeface="Arial" pitchFamily="34" charset="0"/>
              </a:rPr>
              <a:t>Mestre em Ciências Contábeis e Controladoria pela Universidade Regional de Blumenau – FURB;</a:t>
            </a:r>
          </a:p>
          <a:p>
            <a:pPr algn="ctr">
              <a:defRPr/>
            </a:pPr>
            <a:endParaRPr lang="pt-BR" sz="2133" dirty="0">
              <a:solidFill>
                <a:srgbClr val="000099"/>
              </a:solidFill>
              <a:latin typeface="Arial" pitchFamily="34" charset="0"/>
            </a:endParaRPr>
          </a:p>
          <a:p>
            <a:pPr algn="ctr">
              <a:defRPr/>
            </a:pPr>
            <a:r>
              <a:rPr lang="pt-BR" sz="2133" dirty="0">
                <a:solidFill>
                  <a:srgbClr val="000099"/>
                </a:solidFill>
                <a:latin typeface="Arial" pitchFamily="34" charset="0"/>
              </a:rPr>
              <a:t>Professor de pós-graduação na área pública das disciplinas: Orçamento, Contabilidade, Auditoria e Controladoria; </a:t>
            </a:r>
          </a:p>
          <a:p>
            <a:pPr algn="ctr">
              <a:defRPr/>
            </a:pPr>
            <a:endParaRPr lang="pt-BR" sz="2133" dirty="0">
              <a:solidFill>
                <a:srgbClr val="000099"/>
              </a:solidFill>
              <a:latin typeface="Arial" pitchFamily="34" charset="0"/>
            </a:endParaRPr>
          </a:p>
          <a:p>
            <a:pPr algn="ctr">
              <a:defRPr/>
            </a:pPr>
            <a:r>
              <a:rPr lang="pt-BR" sz="2133" dirty="0">
                <a:solidFill>
                  <a:srgbClr val="000099"/>
                </a:solidFill>
                <a:latin typeface="Arial" pitchFamily="34" charset="0"/>
              </a:rPr>
              <a:t>Na graduação: contabilidade </a:t>
            </a:r>
          </a:p>
          <a:p>
            <a:pPr algn="ctr">
              <a:defRPr/>
            </a:pPr>
            <a:endParaRPr lang="en-US" sz="2133" dirty="0">
              <a:solidFill>
                <a:srgbClr val="000099"/>
              </a:solidFill>
              <a:latin typeface="Arial" pitchFamily="34" charset="0"/>
            </a:endParaRPr>
          </a:p>
          <a:p>
            <a:pPr algn="ctr">
              <a:defRPr/>
            </a:pPr>
            <a:r>
              <a:rPr lang="en-US" sz="2133" dirty="0">
                <a:solidFill>
                  <a:srgbClr val="000099"/>
                </a:solidFill>
                <a:latin typeface="Arial" pitchFamily="34" charset="0"/>
              </a:rPr>
              <a:t>Ex-</a:t>
            </a:r>
            <a:r>
              <a:rPr lang="en-US" sz="2133" dirty="0" err="1">
                <a:solidFill>
                  <a:srgbClr val="000099"/>
                </a:solidFill>
                <a:latin typeface="Arial" pitchFamily="34" charset="0"/>
              </a:rPr>
              <a:t>Diretor</a:t>
            </a:r>
            <a:r>
              <a:rPr lang="en-US" sz="2133" dirty="0">
                <a:solidFill>
                  <a:srgbClr val="000099"/>
                </a:solidFill>
                <a:latin typeface="Arial" pitchFamily="34" charset="0"/>
              </a:rPr>
              <a:t> do Departamento de </a:t>
            </a:r>
            <a:r>
              <a:rPr lang="en-US" sz="2133" dirty="0" err="1">
                <a:solidFill>
                  <a:srgbClr val="000099"/>
                </a:solidFill>
                <a:latin typeface="Arial" pitchFamily="34" charset="0"/>
              </a:rPr>
              <a:t>Contabilidade</a:t>
            </a:r>
            <a:r>
              <a:rPr lang="en-US" sz="2133" dirty="0">
                <a:solidFill>
                  <a:srgbClr val="000099"/>
                </a:solidFill>
                <a:latin typeface="Arial" pitchFamily="34" charset="0"/>
              </a:rPr>
              <a:t> da </a:t>
            </a:r>
            <a:r>
              <a:rPr lang="en-US" sz="2133" dirty="0" err="1">
                <a:solidFill>
                  <a:srgbClr val="000099"/>
                </a:solidFill>
                <a:latin typeface="Arial" pitchFamily="34" charset="0"/>
              </a:rPr>
              <a:t>Prefeitura</a:t>
            </a:r>
            <a:r>
              <a:rPr lang="en-US" sz="2133" dirty="0">
                <a:solidFill>
                  <a:srgbClr val="000099"/>
                </a:solidFill>
                <a:latin typeface="Arial" pitchFamily="34" charset="0"/>
              </a:rPr>
              <a:t> de Curitiba (2004-2016)</a:t>
            </a:r>
            <a:endParaRPr lang="pt-BR" sz="2133" dirty="0">
              <a:solidFill>
                <a:srgbClr val="000099"/>
              </a:solidFill>
              <a:latin typeface="Arial" pitchFamily="34" charset="0"/>
            </a:endParaRPr>
          </a:p>
          <a:p>
            <a:pPr algn="ctr">
              <a:defRPr/>
            </a:pPr>
            <a:r>
              <a:rPr lang="pt-BR" sz="1400" dirty="0">
                <a:solidFill>
                  <a:srgbClr val="000099"/>
                </a:solidFill>
                <a:latin typeface="Arial" pitchFamily="34" charset="0"/>
              </a:rPr>
              <a:t>.</a:t>
            </a:r>
          </a:p>
        </p:txBody>
      </p:sp>
      <p:pic>
        <p:nvPicPr>
          <p:cNvPr id="8198" name="Imagem 2">
            <a:extLst>
              <a:ext uri="{FF2B5EF4-FFF2-40B4-BE49-F238E27FC236}">
                <a16:creationId xmlns:a16="http://schemas.microsoft.com/office/drawing/2014/main" id="{0800C199-9D22-5D00-F947-5245B5AE9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517" y="903442"/>
            <a:ext cx="3977171" cy="5122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30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3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3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72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FAF84-4E98-72F4-8A6E-F2CB3F9F7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:a16="http://schemas.microsoft.com/office/drawing/2014/main" id="{463832E1-821C-7A04-9FD0-52BBCF164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96" y="1531085"/>
            <a:ext cx="11728173" cy="286232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Autuação do processo;</a:t>
            </a:r>
            <a:endParaRPr lang="pt-BR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Instrução da unidade técnica do TCE;</a:t>
            </a:r>
            <a:endParaRPr lang="pt-BR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Análise</a:t>
            </a:r>
            <a:r>
              <a:rPr lang="pt-BR" sz="2800" spc="-1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inicial</a:t>
            </a:r>
            <a:r>
              <a:rPr lang="pt-BR" sz="2800" spc="-1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</a:t>
            </a:r>
            <a:r>
              <a:rPr lang="pt-BR" sz="2800" spc="-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Relator</a:t>
            </a:r>
            <a:r>
              <a:rPr lang="pt-BR" sz="2800" spc="-2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000" spc="-2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</a:t>
            </a:r>
            <a:r>
              <a:rPr lang="pt-BR" sz="2000" spc="-2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concessão de contraditório, se necessário);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Manifestação do Ministério Público de Contas;</a:t>
            </a:r>
            <a:endParaRPr lang="pt-BR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Elaboração da Proposta de Parecer Prévio do Relator;</a:t>
            </a:r>
            <a:endParaRPr lang="pt-BR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09C371-D64D-EA7C-6809-90A5FF87C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1" y="39688"/>
            <a:ext cx="11704320" cy="461665"/>
          </a:xfrm>
          <a:prstGeom prst="rect">
            <a:avLst/>
          </a:prstGeom>
          <a:solidFill>
            <a:srgbClr val="C0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 Prestação de Contas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96138BE4-DDC3-155A-15F7-567A8EA23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1" y="748674"/>
            <a:ext cx="11704320" cy="461665"/>
          </a:xfrm>
          <a:prstGeom prst="rect">
            <a:avLst/>
          </a:prstGeom>
          <a:solidFill>
            <a:srgbClr val="FFFF8F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Etapas do processo de PCA no Tribunal de Contas do Estado</a:t>
            </a:r>
            <a:endParaRPr lang="pt-BR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Ilustração de um homem sorridente passeando com seu cachorro design de ...">
            <a:extLst>
              <a:ext uri="{FF2B5EF4-FFF2-40B4-BE49-F238E27FC236}">
                <a16:creationId xmlns:a16="http://schemas.microsoft.com/office/drawing/2014/main" id="{77275A40-F13D-F262-AE30-6773EE27A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453" y="1563757"/>
            <a:ext cx="1488016" cy="148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95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FAF84-4E98-72F4-8A6E-F2CB3F9F7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:a16="http://schemas.microsoft.com/office/drawing/2014/main" id="{463832E1-821C-7A04-9FD0-52BBCF164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345" y="975363"/>
            <a:ext cx="11869309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457200" indent="-457200" algn="ctr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800" b="1" kern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 AUTUAÇÃO DO PROCESSO</a:t>
            </a:r>
            <a:endParaRPr lang="pt-BR" sz="2800" i="1" strike="sngStrik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09C371-D64D-EA7C-6809-90A5FF87C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1" y="39688"/>
            <a:ext cx="11704320" cy="461665"/>
          </a:xfrm>
          <a:prstGeom prst="rect">
            <a:avLst/>
          </a:prstGeom>
          <a:solidFill>
            <a:srgbClr val="C0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 Prestação de Contas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32930B97-3FE4-2592-07B7-4865A60D2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2" y="2473001"/>
            <a:ext cx="11899788" cy="123110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t-BR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 processo de Prestação de Contas Municipal deverá ser </a:t>
            </a:r>
            <a:r>
              <a:rPr lang="pt-BR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autuado até 31 de março de cada ano pelo Prefeito em exercício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</a:p>
          <a:p>
            <a:pPr algn="just"/>
            <a:r>
              <a:rPr lang="pt-B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(§1º, art. 23, LCE nº 113/05; § 1º, art.215 do RI; arts.16 e 17 IN TCEPR 198/25)</a:t>
            </a:r>
            <a:endParaRPr lang="pt-BR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55B0D4D2-125D-8EAF-953E-AE61CDADA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52" y="3897546"/>
            <a:ext cx="11899788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t-BR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 autuação do processo de PCA </a:t>
            </a:r>
            <a:r>
              <a:rPr lang="pt-BR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será efetivada exclusivamente por peticionamento eletrônico</a:t>
            </a:r>
            <a:r>
              <a:rPr lang="pt-BR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com o envio dos documentos através do Portal e-Contas Paraná, no sítio do TCE </a:t>
            </a:r>
            <a:r>
              <a:rPr lang="pt-BR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(TCEPR - IN 198/25 art.17; IN 62/11; IS 27/11)</a:t>
            </a:r>
            <a:endParaRPr lang="pt-BR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BBBEE6F-ACCA-8583-74B1-F8130C59F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628" y="655790"/>
            <a:ext cx="11728173" cy="492442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NT 16/22 &gt; </a:t>
            </a:r>
            <a:r>
              <a:rPr lang="pt-BR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relação dos documentos</a:t>
            </a:r>
            <a:r>
              <a:rPr lang="pt-B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*</a:t>
            </a:r>
            <a:r>
              <a:rPr lang="pt-BR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Ofício</a:t>
            </a:r>
            <a:r>
              <a:rPr lang="pt-BR" dirty="0"/>
              <a:t> assinado pelo </a:t>
            </a:r>
            <a:r>
              <a:rPr lang="pt-B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Prefeito</a:t>
            </a:r>
            <a:r>
              <a:rPr lang="pt-BR" dirty="0"/>
              <a:t> encaminhando a PCA e informando, as entidades da Administração Indireta que prestam contas individualmente, a participação societária nas Empresas Públicas e Sociedades de Economia Mista e os Consórcios Intermunicipais aos quais era filiado no período das contas </a:t>
            </a:r>
            <a:r>
              <a:rPr lang="pt-BR" b="1" dirty="0"/>
              <a:t>(Anexo II, modelo A)</a:t>
            </a:r>
            <a:r>
              <a:rPr lang="pt-BR" dirty="0"/>
              <a:t>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dirty="0"/>
              <a:t>Declaração de </a:t>
            </a:r>
            <a:r>
              <a:rPr lang="pt-BR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ciência</a:t>
            </a:r>
            <a:r>
              <a:rPr lang="pt-BR" dirty="0"/>
              <a:t> do </a:t>
            </a:r>
            <a:r>
              <a:rPr lang="pt-BR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relatório anual do Controle Interno </a:t>
            </a:r>
            <a:r>
              <a:rPr lang="pt-BR" b="1" dirty="0"/>
              <a:t>(Anexo II, modelo B)</a:t>
            </a:r>
            <a:r>
              <a:rPr lang="pt-BR" dirty="0"/>
              <a:t>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dirty="0"/>
              <a:t>Termo de confirmação de </a:t>
            </a:r>
            <a:r>
              <a:rPr lang="pt-BR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informações cadastrais </a:t>
            </a:r>
            <a:r>
              <a:rPr lang="pt-BR" b="1" dirty="0"/>
              <a:t>(Anexo II, modelo C)</a:t>
            </a:r>
            <a:r>
              <a:rPr lang="pt-BR" dirty="0"/>
              <a:t>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 Municipal </a:t>
            </a:r>
            <a:r>
              <a:rPr lang="pt-BR" dirty="0"/>
              <a:t>mais recente que </a:t>
            </a:r>
            <a:r>
              <a:rPr lang="pt-BR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institui ou atualiza o Plano de Equacionamento do Déficit Atuarial</a:t>
            </a:r>
            <a:r>
              <a:rPr lang="pt-BR" dirty="0"/>
              <a:t>, para os Municípios que possuírem Regime Próprio de Previdência Social (</a:t>
            </a: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RPPS</a:t>
            </a:r>
            <a:r>
              <a:rPr lang="pt-BR" dirty="0"/>
              <a:t>) com déficit atuarial.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Laudo Atuarial </a:t>
            </a:r>
            <a:r>
              <a:rPr lang="pt-BR" dirty="0"/>
              <a:t>vigente no exercício a que se refere a prestação de contas e respectivos anexos, assinado pelo Atuário responsável devidamente identificado.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Demonstrativo das receitas e despesas do RPPS </a:t>
            </a:r>
            <a:r>
              <a:rPr lang="pt-BR" dirty="0"/>
              <a:t>do exercício, conforme Anexo 4 do MDF (STN).</a:t>
            </a:r>
            <a:endParaRPr lang="pt-BR" u="sng" dirty="0"/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Demonstrativo da projeção atuarial do RPPS</a:t>
            </a:r>
            <a:r>
              <a:rPr lang="pt-BR" dirty="0"/>
              <a:t>, conforme Anexo 10 do MDF (STN)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Informações do RPPS </a:t>
            </a:r>
            <a:r>
              <a:rPr lang="pt-BR" dirty="0"/>
              <a:t>previstas </a:t>
            </a:r>
            <a:r>
              <a:rPr lang="pt-BR" b="1" dirty="0"/>
              <a:t>no Anexo II, modelo D.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81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FAF84-4E98-72F4-8A6E-F2CB3F9F7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:a16="http://schemas.microsoft.com/office/drawing/2014/main" id="{463832E1-821C-7A04-9FD0-52BBCF164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0" y="1990201"/>
            <a:ext cx="11869309" cy="284693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 TCE, r</a:t>
            </a:r>
            <a:r>
              <a:rPr lang="pt-BR" sz="2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ecebendo o processo de PCA, via peticionamento eletrônico, </a:t>
            </a:r>
            <a:r>
              <a:rPr lang="pt-BR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emitirá instrução contendo</a:t>
            </a:r>
            <a:r>
              <a:rPr lang="pt-BR" sz="2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pt-BR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28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Descrição da conjuntura social, econômica e política</a:t>
            </a:r>
            <a:r>
              <a:rPr lang="pt-BR" sz="2800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;</a:t>
            </a:r>
            <a:endParaRPr lang="pt-BR" sz="2800" dirty="0">
              <a:solidFill>
                <a:srgbClr val="002060"/>
              </a:solidFill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28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Avaliação da implementação das políticas públicas municipais</a:t>
            </a:r>
            <a:r>
              <a:rPr lang="pt-BR" sz="2800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;</a:t>
            </a:r>
            <a:endParaRPr lang="pt-BR" sz="2800" b="1" i="1" dirty="0">
              <a:solidFill>
                <a:srgbClr val="005E00"/>
              </a:solidFill>
              <a:highlight>
                <a:srgbClr val="FFFFFF"/>
              </a:highlight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57200" indent="-4572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2800" b="1" i="1" dirty="0">
                <a:solidFill>
                  <a:srgbClr val="005E00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Emissão do Parecer Prévio </a:t>
            </a:r>
            <a:r>
              <a:rPr lang="pt-BR" sz="1400" b="1" i="1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(Opinativo sobre a execução orçamentária e financeira dos recursos públicos municipais)</a:t>
            </a:r>
            <a:r>
              <a:rPr lang="pt-BR" sz="140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pt-BR" sz="1400" dirty="0">
              <a:solidFill>
                <a:srgbClr val="00206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09C371-D64D-EA7C-6809-90A5FF87C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1" y="39688"/>
            <a:ext cx="11704320" cy="461665"/>
          </a:xfrm>
          <a:prstGeom prst="rect">
            <a:avLst/>
          </a:prstGeom>
          <a:solidFill>
            <a:srgbClr val="C0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 Prestação de Contas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32930B97-3FE4-2592-07B7-4865A60D2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496" y="5125565"/>
            <a:ext cx="11728173" cy="116955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762000" algn="just">
              <a:spcBef>
                <a:spcPts val="600"/>
              </a:spcBef>
            </a:pPr>
            <a:r>
              <a:rPr lang="pt-BR" sz="22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Obs. </a:t>
            </a:r>
            <a:r>
              <a:rPr lang="pt-BR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A ausência dos dados ou documentos requisitados impossibilita total ou parcialmente a instrução prevista.</a:t>
            </a:r>
            <a:endParaRPr lang="pt-BR" sz="24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t-BR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</a:t>
            </a:r>
            <a:r>
              <a:rPr lang="pt-BR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(art.18 IN TCEPR 172/22 e arts.22-25 IN 198/25)</a:t>
            </a:r>
            <a:endParaRPr lang="pt-BR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1C1421CD-5563-3629-C5D6-1BF6329AC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345" y="960782"/>
            <a:ext cx="11869309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457200" indent="-457200" algn="ctr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800" b="1" kern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INSTRUÇÕES DO TCE</a:t>
            </a:r>
            <a:endParaRPr lang="pt-BR" sz="2800" b="1" kern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ta: Curva para a Esquerda 5">
            <a:extLst>
              <a:ext uri="{FF2B5EF4-FFF2-40B4-BE49-F238E27FC236}">
                <a16:creationId xmlns:a16="http://schemas.microsoft.com/office/drawing/2014/main" id="{E7D7FB72-F4F9-F929-2791-325C4CC6B226}"/>
              </a:ext>
            </a:extLst>
          </p:cNvPr>
          <p:cNvSpPr/>
          <p:nvPr/>
        </p:nvSpPr>
        <p:spPr>
          <a:xfrm>
            <a:off x="9535882" y="3099384"/>
            <a:ext cx="508003" cy="758369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Seta: Curva para a Esquerda 7">
            <a:extLst>
              <a:ext uri="{FF2B5EF4-FFF2-40B4-BE49-F238E27FC236}">
                <a16:creationId xmlns:a16="http://schemas.microsoft.com/office/drawing/2014/main" id="{EB9DA202-C7B8-C74B-7313-A0AD6EB8DB45}"/>
              </a:ext>
            </a:extLst>
          </p:cNvPr>
          <p:cNvSpPr/>
          <p:nvPr/>
        </p:nvSpPr>
        <p:spPr>
          <a:xfrm flipH="1" flipV="1">
            <a:off x="14510" y="3207658"/>
            <a:ext cx="382456" cy="758369"/>
          </a:xfrm>
          <a:prstGeom prst="curvedLeftArrow">
            <a:avLst>
              <a:gd name="adj1" fmla="val 50000"/>
              <a:gd name="adj2" fmla="val 50000"/>
              <a:gd name="adj3" fmla="val 25000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34" name="Picture 10" descr="Resultado de imagem para manipular desenho ">
            <a:extLst>
              <a:ext uri="{FF2B5EF4-FFF2-40B4-BE49-F238E27FC236}">
                <a16:creationId xmlns:a16="http://schemas.microsoft.com/office/drawing/2014/main" id="{52C46F7C-389F-B3F6-3268-2724521E1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021" y="2426060"/>
            <a:ext cx="1638191" cy="124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11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6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FAF84-4E98-72F4-8A6E-F2CB3F9F7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:a16="http://schemas.microsoft.com/office/drawing/2014/main" id="{463832E1-821C-7A04-9FD0-52BBCF164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896212"/>
            <a:ext cx="11869309" cy="244682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pt-BR" sz="2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Sobre a Descrição da Conjuntura Social, Econômica e Política</a:t>
            </a:r>
            <a:endParaRPr lang="pt-BR" sz="2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descrição da conjuntura social, econômica e política </a:t>
            </a:r>
            <a:r>
              <a:rPr lang="pt-BR" sz="28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consistirá</a:t>
            </a:r>
            <a:r>
              <a:rPr lang="pt-BR" sz="2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apresentação de </a:t>
            </a:r>
            <a:r>
              <a:rPr lang="pt-BR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informações gerais do Município, como localização, limites territoriais, população, densidade demográfica, atividades econômicas, entre outras</a:t>
            </a:r>
            <a:r>
              <a:rPr lang="pt-BR" sz="2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09C371-D64D-EA7C-6809-90A5FF87C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1" y="39688"/>
            <a:ext cx="11704320" cy="461665"/>
          </a:xfrm>
          <a:prstGeom prst="rect">
            <a:avLst/>
          </a:prstGeom>
          <a:solidFill>
            <a:srgbClr val="C0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 Prestação de Contas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32930B97-3FE4-2592-07B7-4865A60D2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496" y="4496717"/>
            <a:ext cx="11728173" cy="118494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762000" algn="just">
              <a:spcBef>
                <a:spcPts val="600"/>
              </a:spcBef>
            </a:pPr>
            <a:r>
              <a:rPr lang="pt-BR" sz="22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Obs. </a:t>
            </a:r>
            <a:r>
              <a:rPr lang="pt-BR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Não haverá juízo de valor </a:t>
            </a:r>
            <a:r>
              <a:rPr lang="pt-BR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 unidade técnica sobre a regularidade ou irregularidade das contas com fundamento nesta descrição</a:t>
            </a:r>
            <a:r>
              <a:rPr lang="pt-BR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pt-BR" sz="2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indent="762000" algn="just">
              <a:spcBef>
                <a:spcPts val="600"/>
              </a:spcBef>
            </a:pPr>
            <a:r>
              <a:rPr lang="pt-BR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(IN TCEPR 198/25 art.27 e IN TCEPR 172/22 art.19)</a:t>
            </a:r>
            <a:endParaRPr lang="pt-BR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DA36772C-A61E-E2ED-67F7-25D54AAF4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345" y="907773"/>
            <a:ext cx="11869309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457200" indent="-457200" algn="ctr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800" b="1" kern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INSTRUÇÕES DO TCE</a:t>
            </a:r>
            <a:endParaRPr lang="pt-BR" sz="2800" b="1" kern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9912AAA-BCB2-F3A6-2746-8612F17EB307}"/>
              </a:ext>
            </a:extLst>
          </p:cNvPr>
          <p:cNvSpPr txBox="1"/>
          <p:nvPr/>
        </p:nvSpPr>
        <p:spPr>
          <a:xfrm>
            <a:off x="4982818" y="5646300"/>
            <a:ext cx="6096000" cy="523220"/>
          </a:xfrm>
          <a:prstGeom prst="rect">
            <a:avLst/>
          </a:prstGeom>
          <a:solidFill>
            <a:srgbClr val="FFFF8F"/>
          </a:solidFill>
          <a:ln>
            <a:solidFill>
              <a:srgbClr val="C00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perspectiveHeroicExtremeRightFacing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i="1" dirty="0">
                <a:solidFill>
                  <a:srgbClr val="9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Relatório da Administração </a:t>
            </a:r>
          </a:p>
        </p:txBody>
      </p:sp>
    </p:spTree>
    <p:extLst>
      <p:ext uri="{BB962C8B-B14F-4D97-AF65-F5344CB8AC3E}">
        <p14:creationId xmlns:p14="http://schemas.microsoft.com/office/powerpoint/2010/main" val="239394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FAF84-4E98-72F4-8A6E-F2CB3F9F7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:a16="http://schemas.microsoft.com/office/drawing/2014/main" id="{463832E1-821C-7A04-9FD0-52BBCF164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" y="1144642"/>
            <a:ext cx="11869309" cy="438581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pt-BR" sz="2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Avaliação da </a:t>
            </a:r>
            <a:r>
              <a:rPr lang="pt-BR" sz="26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Implementação de Políticas Públicas</a:t>
            </a:r>
            <a:r>
              <a:rPr lang="pt-BR" sz="2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t-BR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1600" i="1" dirty="0">
                <a:solidFill>
                  <a:srgbClr val="D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Reestruturação da PCA</a:t>
            </a:r>
            <a:r>
              <a:rPr lang="pt-BR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sz="2400" b="1" i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0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Essa </a:t>
            </a:r>
            <a:r>
              <a:rPr lang="pt-BR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avaliação </a:t>
            </a: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consiste em análise objetiva e sistemática das políticas implementadas </a:t>
            </a:r>
            <a:r>
              <a:rPr lang="pt-BR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pelo Município, </a:t>
            </a:r>
            <a:r>
              <a:rPr lang="pt-B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realizada a </a:t>
            </a:r>
            <a:r>
              <a:rPr lang="pt-BR" sz="2000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partir dos dados encaminhados </a:t>
            </a:r>
            <a:r>
              <a:rPr lang="pt-BR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 nas </a:t>
            </a:r>
            <a:r>
              <a:rPr lang="pt-BR" sz="2000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respostas dos formulários eletrônicos</a:t>
            </a:r>
            <a:r>
              <a:rPr lang="pt-BR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pt-BR" sz="2000" strike="sngStrike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relatório</a:t>
            </a:r>
            <a:r>
              <a:rPr lang="pt-B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pt-BR" sz="2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conterá </a:t>
            </a:r>
            <a:r>
              <a:rPr lang="pt-BR" sz="20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base histórica do Município</a:t>
            </a:r>
            <a:r>
              <a:rPr lang="pt-BR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que </a:t>
            </a:r>
            <a:r>
              <a:rPr lang="pt-BR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pt-BR" sz="2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permita</a:t>
            </a:r>
            <a:r>
              <a:rPr lang="pt-BR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o exame da evolução da implementação de políticas públicas ao longo do tempo”.</a:t>
            </a:r>
            <a:endParaRPr lang="pt-BR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000" u="sng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avaliação será realizada</a:t>
            </a:r>
            <a:r>
              <a:rPr lang="pt-BR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separadamente </a:t>
            </a:r>
            <a:r>
              <a:rPr lang="pt-B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por </a:t>
            </a:r>
            <a:r>
              <a:rPr lang="pt-BR" sz="20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área de governo</a:t>
            </a:r>
            <a:r>
              <a:rPr lang="pt-B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(definida por NT), à qual será atribuído </a:t>
            </a:r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grau de atendimento de implementação das políticas públicas</a:t>
            </a:r>
            <a:r>
              <a:rPr lang="pt-BR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cuja metodologia será definida em NT a ser emitida pela Coordenadoria-Geral de Fiscalização - CGF.</a:t>
            </a:r>
            <a:endParaRPr lang="pt-BR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Se prejudicada a aplicação da metodologia definida, o TCE poderá estabelecer metodologia especial de apuração do grau de atendimento de implementação das políticas públicas.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TCE (CGF), </a:t>
            </a:r>
            <a:r>
              <a:rPr lang="pt-BR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divulgará a média geral, por área, das notas de todos os </a:t>
            </a:r>
            <a:r>
              <a:rPr lang="pt-BR" sz="2000" i="1" spc="-1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Municípios</a:t>
            </a:r>
            <a:r>
              <a:rPr lang="pt-BR" sz="2000" spc="-1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pt-BR" sz="20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t-BR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09C371-D64D-EA7C-6809-90A5FF87C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1" y="39688"/>
            <a:ext cx="11704320" cy="461665"/>
          </a:xfrm>
          <a:prstGeom prst="rect">
            <a:avLst/>
          </a:prstGeom>
          <a:solidFill>
            <a:srgbClr val="C0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 Prestação de Contas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F6E62A-927C-0BE9-4FB1-1ECB0C5F0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" y="5627742"/>
            <a:ext cx="11939214" cy="96949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762000" algn="just">
              <a:spcBef>
                <a:spcPts val="600"/>
              </a:spcBef>
            </a:pPr>
            <a:r>
              <a:rPr lang="pt-BR" sz="20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Obs. </a:t>
            </a:r>
            <a:r>
              <a:rPr lang="pt-BR" sz="2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Não haverá juízo de valor </a:t>
            </a:r>
            <a:r>
              <a:rPr lang="pt-BR" sz="2000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sobre a regularidade ou irregularidade com base neste quesito</a:t>
            </a:r>
            <a:r>
              <a:rPr lang="pt-BR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      </a:t>
            </a:r>
          </a:p>
          <a:p>
            <a:pPr indent="762000" algn="just">
              <a:spcBef>
                <a:spcPts val="600"/>
              </a:spcBef>
            </a:pP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Att.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Mensagem do </a:t>
            </a:r>
            <a:r>
              <a:rPr lang="pt-BR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PD, PPA, LDO, LOA e Relatório da Administração</a:t>
            </a:r>
            <a:r>
              <a:rPr lang="pt-BR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pt-BR" sz="20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600" spc="-1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t-BR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8CB87089-22C9-AA54-4A42-0D062882A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345" y="557392"/>
            <a:ext cx="11869309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457200" indent="-457200" algn="ctr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800" b="1" kern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INSTRUÇÕES DO TCE</a:t>
            </a:r>
            <a:endParaRPr lang="pt-BR" sz="2800" b="1" kern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61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FAF84-4E98-72F4-8A6E-F2CB3F9F7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5A7536D6-F751-CE00-83A5-D741DB18F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" y="1730284"/>
            <a:ext cx="11869309" cy="98488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O ESCOPO DE ANÁLISE</a:t>
            </a:r>
          </a:p>
          <a:p>
            <a:r>
              <a:rPr lang="pt-BR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Conjunto dos grupos ou itens de análise, que </a:t>
            </a:r>
            <a:r>
              <a:rPr lang="pt-BR" sz="2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corresponde à </a:t>
            </a:r>
            <a:r>
              <a:rPr lang="pt-B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abrangência integral </a:t>
            </a:r>
            <a:r>
              <a:rPr lang="pt-BR" sz="2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 avaliação da execução orçamentária e financeira nas contas anuais.</a:t>
            </a:r>
            <a:endParaRPr lang="pt-BR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6BBEA55C-5452-C749-4BD6-1B821ABB2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" y="2750670"/>
            <a:ext cx="11869309" cy="371896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800" b="1" i="1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GRUPO DE ANÁLISE</a:t>
            </a:r>
          </a:p>
          <a:p>
            <a:pPr algn="just"/>
            <a:r>
              <a:rPr lang="pt-BR" sz="2200" b="1" i="1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(Controle Interno</a:t>
            </a: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 Complementar Estadual nº 113, de 2005, art. 7º.)</a:t>
            </a:r>
          </a:p>
          <a:p>
            <a:pPr algn="just"/>
            <a:r>
              <a:rPr lang="pt-BR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Aplicação no Ensino Básico</a:t>
            </a:r>
            <a:r>
              <a:rPr lang="pt-BR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: CRFB/88 art. 212; 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 Federal nº 14.113/20, arts.25-28; ADT art.119 §Ú.</a:t>
            </a:r>
          </a:p>
          <a:p>
            <a:pPr marL="17780" marR="63500" algn="just">
              <a:spcBef>
                <a:spcPts val="200"/>
              </a:spcBef>
              <a:spcAft>
                <a:spcPts val="200"/>
              </a:spcAft>
            </a:pPr>
            <a:r>
              <a:rPr lang="pt-BR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Aplicação em Ações de Saúde</a:t>
            </a: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CRFB/88 art. 198; LC Federal nº 141/12, art. 7º.</a:t>
            </a:r>
          </a:p>
          <a:p>
            <a:pPr marL="17780" marR="63500" algn="just">
              <a:spcBef>
                <a:spcPts val="200"/>
              </a:spcBef>
              <a:spcAft>
                <a:spcPts val="200"/>
              </a:spcAft>
            </a:pPr>
            <a:r>
              <a:rPr lang="pt-BR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Gestão Fiscal </a:t>
            </a:r>
            <a:r>
              <a:rPr lang="pt-BR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(Pessoal; Dívida; Resultado Orçamentário e Financeiro): 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LRF art. 23; / Res. SF nº 40/01, art. 3º, II; LRF 30, I, e 31; CRFB/88 art. 52, VI; / LRF arts. 1º, § 1º, e 13.</a:t>
            </a:r>
          </a:p>
          <a:p>
            <a:pPr marL="17780" marR="63500" algn="just">
              <a:spcBef>
                <a:spcPts val="200"/>
              </a:spcBef>
              <a:spcAft>
                <a:spcPts val="200"/>
              </a:spcAft>
            </a:pPr>
            <a:r>
              <a:rPr lang="pt-BR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Gestão do Regime Próprio de Previdência Social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 Federal nº 9.717/98, arts.1º, 9º; Port. MTP  n.1.467 de 2022, arts.22, 56II, 57 e 66; Port. MF nº 464/18, art. 53, § 6º; / Port. MPS nº 464/18, arts. 53, § 1º, e 55.</a:t>
            </a:r>
          </a:p>
          <a:p>
            <a:pPr marL="17780" marR="63500" algn="just">
              <a:spcBef>
                <a:spcPts val="200"/>
              </a:spcBef>
              <a:spcAft>
                <a:spcPts val="200"/>
              </a:spcAft>
            </a:pPr>
            <a:r>
              <a:rPr lang="pt-BR" sz="2200" b="1" i="1" dirty="0">
                <a:solidFill>
                  <a:srgbClr val="005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Encerramento de Mandato: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Obrigações de despesas contraídas nos últimos dois quadrimestres do mandato que tenham parcelas a serem pagas no exercício seguinte sem que haja suficiente disponibilidade de caixa</a:t>
            </a:r>
            <a:r>
              <a:rPr lang="pt-BR" dirty="0"/>
              <a:t>, consolidado por grupo de origem de recurso, LRF art.42. </a:t>
            </a:r>
            <a:r>
              <a:rPr lang="pt-B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t-BR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6A9D1EAA-DC98-8E98-8CBC-162810033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" y="1200312"/>
            <a:ext cx="11869309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pt-BR" sz="24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 Emissão do Parecer Prévio </a:t>
            </a:r>
            <a:r>
              <a:rPr lang="pt-BR" sz="12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(Opinativo sobre a Execução Orçamentária e Financeira) </a:t>
            </a:r>
            <a:r>
              <a:rPr lang="pt-BR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art.22-25 IN TCEPR 198/25)</a:t>
            </a:r>
            <a:endParaRPr lang="pt-B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31F70D01-3278-6229-5447-7FE6C2752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7215" y="2453476"/>
            <a:ext cx="4028016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anchor="ctr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t-BR" b="1" i="1" u="sng" kern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Inobservância</a:t>
            </a:r>
            <a:r>
              <a:rPr lang="pt-BR" b="1" kern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de qualquer item do “Grupo de Análise” &gt; “</a:t>
            </a:r>
            <a:r>
              <a:rPr lang="pt-BR" b="1" u="sng" kern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irregularidade</a:t>
            </a:r>
            <a:r>
              <a:rPr lang="pt-BR" b="1" kern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” </a:t>
            </a:r>
            <a:endParaRPr lang="pt-BR" b="1" kern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D8DC7A5A-DDA6-EB86-3822-46238B707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644" y="2199383"/>
            <a:ext cx="820421" cy="4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18763D48-120C-C276-0C1D-7D0C05491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1" y="25174"/>
            <a:ext cx="11704320" cy="461665"/>
          </a:xfrm>
          <a:prstGeom prst="rect">
            <a:avLst/>
          </a:prstGeom>
          <a:solidFill>
            <a:srgbClr val="C0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 Prestação de Contas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B70BDF21-B1C4-EC3C-BDED-7886596D7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345" y="562998"/>
            <a:ext cx="11869309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457200" indent="-457200" algn="ctr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800" b="1" kern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INSTRUÇÕES DO TCE</a:t>
            </a:r>
            <a:endParaRPr lang="pt-BR" sz="2800" b="1" kern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36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FAF84-4E98-72F4-8A6E-F2CB3F9F7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:a16="http://schemas.microsoft.com/office/drawing/2014/main" id="{463832E1-821C-7A04-9FD0-52BBCF164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00" y="1593522"/>
            <a:ext cx="12054840" cy="136960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pt-BR" sz="24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Do Opinativo sobre a Execução Orçamentária e Financeira </a:t>
            </a:r>
            <a:r>
              <a:rPr lang="pt-BR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arts.19; 22-25 IN TCEPR 198/25)</a:t>
            </a:r>
            <a:endParaRPr lang="pt-B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2200" b="1" i="1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opinativo</a:t>
            </a:r>
            <a:r>
              <a:rPr lang="pt-BR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sobre a avaliação da execução orçamentária e financeira </a:t>
            </a:r>
            <a:r>
              <a:rPr lang="pt-BR" sz="2200" b="1" i="1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consistirá em análise sobre os aspectos orçamentários, contábeis, financeiros e patrimoniais</a:t>
            </a:r>
            <a:r>
              <a:rPr lang="pt-BR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do Município. </a:t>
            </a:r>
            <a:endParaRPr lang="pt-BR" sz="2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09C371-D64D-EA7C-6809-90A5FF87C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1" y="39688"/>
            <a:ext cx="11704320" cy="461665"/>
          </a:xfrm>
          <a:prstGeom prst="rect">
            <a:avLst/>
          </a:prstGeom>
          <a:solidFill>
            <a:srgbClr val="C0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 Prestação de Contas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463832E1-821C-7A04-9FD0-52BBCF164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420" y="3058425"/>
            <a:ext cx="11869309" cy="307776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opinativo que consignará alguma das seguintes indicações</a:t>
            </a:r>
            <a:r>
              <a:rPr lang="pt-BR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pt-BR" sz="2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Regulares;</a:t>
            </a:r>
            <a:endParaRPr lang="pt-BR" sz="2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Regulares com ressalvas;</a:t>
            </a:r>
            <a:endParaRPr lang="pt-BR" sz="2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Irregulares</a:t>
            </a:r>
            <a:r>
              <a:rPr lang="pt-BR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; (quando a</a:t>
            </a:r>
            <a:r>
              <a:rPr lang="pt-BR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pontada a inobservância de quaisquer dos itens de análise</a:t>
            </a:r>
            <a:r>
              <a:rPr lang="pt-BR" sz="2200" spc="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compõem o escopo)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Abstenção de opinião</a:t>
            </a:r>
            <a:r>
              <a:rPr lang="pt-BR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pt-BR" sz="2200" dirty="0">
                <a:effectLst/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quando da ausência dos dados ou documentos, que impossibilita total ou parcialmente a avaliação)</a:t>
            </a:r>
            <a:endParaRPr lang="pt-BR" sz="2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6FA46B66-223D-47DA-A4A3-951A2C822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345" y="858555"/>
            <a:ext cx="11869309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457200" indent="-457200" algn="ctr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800" b="1" kern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INSTRUÇÕES DO TCE</a:t>
            </a:r>
            <a:endParaRPr lang="pt-BR" sz="2800" b="1" kern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F8BBE984-79F4-CDE7-79A2-E14AF44D5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2914" y="3073183"/>
            <a:ext cx="7003109" cy="1200329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scene3d>
            <a:camera prst="isometricOffAxis1Righ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Compete ao Tribunal de Contas apreciar as contas, mediante </a:t>
            </a:r>
            <a:r>
              <a:rPr lang="pt-B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parecer prévio 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deverá ser </a:t>
            </a:r>
            <a:r>
              <a:rPr lang="pt-B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elaborado em sessenta dia a contar de seu recebimento. 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CRFB/88 art. 71, I)</a:t>
            </a:r>
          </a:p>
        </p:txBody>
      </p:sp>
    </p:spTree>
    <p:extLst>
      <p:ext uri="{BB962C8B-B14F-4D97-AF65-F5344CB8AC3E}">
        <p14:creationId xmlns:p14="http://schemas.microsoft.com/office/powerpoint/2010/main" val="164650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FAF84-4E98-72F4-8A6E-F2CB3F9F7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109C371-D64D-EA7C-6809-90A5FF87C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1" y="39688"/>
            <a:ext cx="11704320" cy="461665"/>
          </a:xfrm>
          <a:prstGeom prst="rect">
            <a:avLst/>
          </a:prstGeom>
          <a:solidFill>
            <a:srgbClr val="C0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 Prestação de Contas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5A7536D6-F751-CE00-83A5-D741DB18F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72" y="1875328"/>
            <a:ext cx="11869309" cy="193899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Após a emissão da instrução da unidade técnica, os autos serão encaminhados para análise do Relator e apreciação da necessidade de </a:t>
            </a:r>
            <a:r>
              <a:rPr lang="pt-BR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concessão de contraditório e ampla defesa</a:t>
            </a:r>
            <a:r>
              <a:rPr lang="pt-BR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ao Prefeito, </a:t>
            </a:r>
            <a:r>
              <a:rPr lang="pt-BR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caso seja constatadas pelo Relator inconsistências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que possam ensejar a emissão de Parecer Prévio que </a:t>
            </a:r>
            <a:r>
              <a:rPr lang="pt-BR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indique a irregularidade ou a regularidade com ressalva</a:t>
            </a:r>
            <a:r>
              <a:rPr lang="pt-B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das contas.</a:t>
            </a:r>
            <a:endParaRPr lang="pt-BR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837E51E3-5D85-5329-E8BA-97EECAD31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345" y="1040297"/>
            <a:ext cx="11869309" cy="523220"/>
          </a:xfrm>
          <a:prstGeom prst="rect">
            <a:avLst/>
          </a:prstGeom>
          <a:solidFill>
            <a:srgbClr val="87F0FF"/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457200" indent="-457200" algn="ctr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800" b="1" kern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pt-BR" sz="2800" b="1" kern="1600" spc="-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b="1" kern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ANÁLISE</a:t>
            </a:r>
            <a:r>
              <a:rPr lang="pt-BR" sz="2800" b="1" kern="1600" spc="-65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b="1" kern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INICIAL</a:t>
            </a:r>
            <a:r>
              <a:rPr lang="pt-BR" sz="2800" b="1" kern="1600" spc="-45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b="1" kern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r>
              <a:rPr lang="pt-BR" sz="2800" b="1" kern="1600" spc="-35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b="1" kern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RELATOR </a:t>
            </a:r>
            <a:r>
              <a:rPr lang="pt-BR" b="1" kern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(Relativo ao Escopo) (art.  22 IN TCEPR 198/25)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F7DDBE0C-D013-4FC2-A794-E0C43CEEA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324" y="3954000"/>
            <a:ext cx="11869309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Relator poderá decidir </a:t>
            </a:r>
            <a:r>
              <a:rPr lang="pt-BR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se o </a:t>
            </a:r>
            <a:r>
              <a:rPr lang="pt-B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grau de atendimento de implementação das políticas públicas</a:t>
            </a:r>
            <a:r>
              <a:rPr lang="pt-BR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em uma ou mais áreas avaliadas, </a:t>
            </a:r>
            <a:r>
              <a:rPr lang="pt-BR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poderá conduzir à emissão de parecer pela irregularidade ou pela regularidade </a:t>
            </a:r>
            <a:r>
              <a:rPr lang="pt-BR" sz="24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com ressalva das contas</a:t>
            </a:r>
            <a:r>
              <a:rPr lang="pt-BR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D72F21F5-F850-4AC6-E08C-1F09DA63C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480" y="5221719"/>
            <a:ext cx="11869309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unidade técnica se </a:t>
            </a:r>
            <a:r>
              <a:rPr lang="pt-BR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pronunciará exclusivamente sobre as ressalvas ou irregularidades</a:t>
            </a:r>
            <a:r>
              <a:rPr lang="pt-B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apontadas no opinativo sobre a </a:t>
            </a:r>
            <a:r>
              <a:rPr lang="pt-BR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avaliação da execução orçamentária e financeira</a:t>
            </a:r>
            <a:r>
              <a:rPr lang="pt-B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que após a manifestação, os autos serão encaminhados ao Relator</a:t>
            </a:r>
            <a:r>
              <a:rPr lang="pt-B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87A415EB-36CE-611D-F1F4-58B4A09D8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186" y="4491019"/>
            <a:ext cx="820421" cy="4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193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FAF84-4E98-72F4-8A6E-F2CB3F9F7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109C371-D64D-EA7C-6809-90A5FF87C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1" y="39688"/>
            <a:ext cx="11704320" cy="461665"/>
          </a:xfrm>
          <a:prstGeom prst="rect">
            <a:avLst/>
          </a:prstGeom>
          <a:solidFill>
            <a:srgbClr val="C0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 Prestação de Contas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5A7536D6-F751-CE00-83A5-D741DB18F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72" y="2173830"/>
            <a:ext cx="11869309" cy="341632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762000" algn="just">
              <a:spcBef>
                <a:spcPts val="600"/>
              </a:spcBef>
            </a:pPr>
            <a:r>
              <a:rPr lang="pt-BR" sz="2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Encerrada a fase de </a:t>
            </a:r>
            <a:r>
              <a:rPr lang="pt-B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instrução processual</a:t>
            </a:r>
            <a:r>
              <a:rPr lang="pt-BR" sz="2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8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quais sejam</a:t>
            </a:r>
            <a:r>
              <a:rPr lang="pt-BR" sz="2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457200" indent="-4572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descrição da conjuntura social, econômica e política;</a:t>
            </a:r>
          </a:p>
          <a:p>
            <a:pPr marL="457200" indent="-4572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avaliação da implementação das políticas públicas municipais</a:t>
            </a:r>
            <a:r>
              <a:rPr lang="pt-BR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 opinativo sobre a execução orçamentária e financeira dos recursos públicos,</a:t>
            </a:r>
          </a:p>
          <a:p>
            <a:pPr algn="just">
              <a:spcBef>
                <a:spcPts val="600"/>
              </a:spcBef>
            </a:pPr>
            <a:r>
              <a:rPr lang="pt-BR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os autos serão encaminhados pelo Relator ao Ministério Público de Contas para manifestação</a:t>
            </a:r>
            <a:r>
              <a:rPr lang="pt-BR" sz="1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1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837E51E3-5D85-5329-E8BA-97EECAD31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345" y="1199922"/>
            <a:ext cx="11869309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algn="ctr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400" b="1" kern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 MANIFESTAÇÃO DO MINISTÉRIO PÚBLICO DE CONTAS </a:t>
            </a:r>
            <a:r>
              <a:rPr lang="pt-BR" sz="1200" b="1" kern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(art.  21 IN TCEPR 198/25)</a:t>
            </a:r>
            <a:endParaRPr lang="pt-BR" sz="1200" b="1" kern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24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FAF84-4E98-72F4-8A6E-F2CB3F9F7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109C371-D64D-EA7C-6809-90A5FF87C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1" y="39688"/>
            <a:ext cx="11704320" cy="461665"/>
          </a:xfrm>
          <a:prstGeom prst="rect">
            <a:avLst/>
          </a:prstGeom>
          <a:solidFill>
            <a:srgbClr val="C0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 Prestação de Contas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F7DDBE0C-D013-4FC2-A794-E0C43CEEA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324" y="2099471"/>
            <a:ext cx="11869309" cy="47089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Encerradas as fases de </a:t>
            </a:r>
            <a:r>
              <a:rPr lang="pt-B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instrução e manifestação </a:t>
            </a:r>
            <a:r>
              <a:rPr lang="pt-BR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do Ministério Público</a:t>
            </a:r>
            <a:r>
              <a:rPr lang="pt-BR" sz="2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 Relator </a:t>
            </a:r>
            <a:r>
              <a:rPr lang="pt-BR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formulará </a:t>
            </a:r>
            <a:r>
              <a:rPr lang="pt-BR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pt-BR" sz="28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proposta” de Parecer Prévio</a:t>
            </a:r>
            <a:r>
              <a:rPr lang="pt-BR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que conterá indicação pela regularidade, regularidade com ressalvas ou irregularidade</a:t>
            </a:r>
            <a:r>
              <a:rPr lang="pt-B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das contas prestadas </a:t>
            </a:r>
            <a:r>
              <a:rPr lang="pt-BR" sz="2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pelo Prefeito, nos termos do art. 16 da LCE nº 113/05</a:t>
            </a:r>
            <a:r>
              <a:rPr lang="pt-BR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pt-BR" sz="2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deliberação</a:t>
            </a:r>
            <a:r>
              <a:rPr lang="pt-BR" sz="2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da Câmara do TCE na PCA de Prefeito, </a:t>
            </a:r>
            <a:r>
              <a:rPr lang="pt-BR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terá a forma de Parecer Prévio</a:t>
            </a:r>
            <a:r>
              <a:rPr lang="pt-BR" sz="2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conforme disposto no art. 470 do Regimento Interno</a:t>
            </a:r>
            <a:r>
              <a:rPr lang="pt-BR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**</a:t>
            </a:r>
            <a:r>
              <a:rPr lang="pt-BR" sz="2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Contra a decisão </a:t>
            </a:r>
            <a:r>
              <a:rPr lang="pt-BR" sz="2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contida em Parecer Prévio somente </a:t>
            </a:r>
            <a:r>
              <a:rPr lang="pt-BR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são cabíveis Embargos de Declaração</a:t>
            </a:r>
            <a:r>
              <a:rPr lang="pt-BR" sz="2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nos termos do art. 490 do Regimento Interno</a:t>
            </a:r>
            <a:r>
              <a:rPr lang="pt-BR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***.</a:t>
            </a:r>
            <a:endParaRPr lang="pt-BR" sz="28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32A64A17-B301-E6B2-37AB-01D18052A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180" y="1214225"/>
            <a:ext cx="1170432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457200" indent="-457200" algn="ctr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800" b="1" kern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DO PARECER PRÉVIO </a:t>
            </a:r>
            <a:r>
              <a:rPr lang="pt-BR" sz="1200" b="1" kern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(art.  22-25, IN TCEPR 198/25)</a:t>
            </a:r>
            <a:endParaRPr lang="pt-BR" sz="1200" b="1" kern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4" name="Picture 16" descr="210+ Placa De Retorno Ilustração de stock, gráficos vetoriais e clipart ...">
            <a:extLst>
              <a:ext uri="{FF2B5EF4-FFF2-40B4-BE49-F238E27FC236}">
                <a16:creationId xmlns:a16="http://schemas.microsoft.com/office/drawing/2014/main" id="{6ED2C796-C90F-9DEE-0CC7-85FD8A409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49548"/>
            <a:ext cx="1999199" cy="199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40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>
          <a:extLst>
            <a:ext uri="{FF2B5EF4-FFF2-40B4-BE49-F238E27FC236}">
              <a16:creationId xmlns:a16="http://schemas.microsoft.com/office/drawing/2014/main" id="{DE99C27D-2C86-F499-4BF4-478FF6E1E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29">
            <a:extLst>
              <a:ext uri="{FF2B5EF4-FFF2-40B4-BE49-F238E27FC236}">
                <a16:creationId xmlns:a16="http://schemas.microsoft.com/office/drawing/2014/main" id="{B7868C65-13F3-EB1F-832E-7459B41B3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3150084"/>
            <a:ext cx="7416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>
              <a:defRPr/>
            </a:pPr>
            <a:endParaRPr lang="pt-BR" sz="140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6">
            <a:extLst>
              <a:ext uri="{FF2B5EF4-FFF2-40B4-BE49-F238E27FC236}">
                <a16:creationId xmlns:a16="http://schemas.microsoft.com/office/drawing/2014/main" id="{4EEB96CC-BFE7-9FC2-0D79-4F9A6CF7B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4140" y="2956843"/>
            <a:ext cx="1427313" cy="735747"/>
          </a:xfrm>
          <a:prstGeom prst="ellipse">
            <a:avLst/>
          </a:prstGeom>
          <a:solidFill>
            <a:schemeClr val="accent6"/>
          </a:solidFill>
          <a:ln w="9525">
            <a:solidFill>
              <a:srgbClr val="FF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pt-BR" sz="1400" dirty="0">
                <a:solidFill>
                  <a:srgbClr val="002060"/>
                </a:solidFill>
              </a:rPr>
              <a:t>12.3.25</a:t>
            </a:r>
          </a:p>
          <a:p>
            <a:pPr algn="ctr">
              <a:defRPr/>
            </a:pPr>
            <a:r>
              <a:rPr lang="pt-BR" sz="1400" dirty="0">
                <a:solidFill>
                  <a:srgbClr val="002060"/>
                </a:solidFill>
              </a:rPr>
              <a:t>10:40 -12h.</a:t>
            </a:r>
          </a:p>
        </p:txBody>
      </p:sp>
      <p:pic>
        <p:nvPicPr>
          <p:cNvPr id="1028" name="Picture 4" descr="Resultado de imagem para conexão desenho">
            <a:extLst>
              <a:ext uri="{FF2B5EF4-FFF2-40B4-BE49-F238E27FC236}">
                <a16:creationId xmlns:a16="http://schemas.microsoft.com/office/drawing/2014/main" id="{A9A02F43-B602-745A-733A-9A12532BB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36" y="791566"/>
            <a:ext cx="8227552" cy="578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m para conexão orbital desenho transparente">
            <a:extLst>
              <a:ext uri="{FF2B5EF4-FFF2-40B4-BE49-F238E27FC236}">
                <a16:creationId xmlns:a16="http://schemas.microsoft.com/office/drawing/2014/main" id="{4CC6F61A-0EA2-7851-54AA-238B2C9F2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806" y="763397"/>
            <a:ext cx="5801525" cy="585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">
            <a:extLst>
              <a:ext uri="{FF2B5EF4-FFF2-40B4-BE49-F238E27FC236}">
                <a16:creationId xmlns:a16="http://schemas.microsoft.com/office/drawing/2014/main" id="{4CF60F74-C091-E2B4-9875-670C1F14E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949" y="1170207"/>
            <a:ext cx="9887857" cy="677108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pt-BR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Falta na Governança e Planejamento</a:t>
            </a:r>
            <a:endParaRPr lang="pt-BR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pt-BR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Antecipando Cuidados na Prestação de Contas Anual</a:t>
            </a:r>
          </a:p>
        </p:txBody>
      </p:sp>
      <p:sp>
        <p:nvSpPr>
          <p:cNvPr id="33" name="Rectangle 1027">
            <a:extLst>
              <a:ext uri="{FF2B5EF4-FFF2-40B4-BE49-F238E27FC236}">
                <a16:creationId xmlns:a16="http://schemas.microsoft.com/office/drawing/2014/main" id="{F18F66CF-038B-3C53-6EBC-3075AB657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7231" y="2028584"/>
            <a:ext cx="9887859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pt-BR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Execução Orçamentária e Controle Legal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pt-BR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Tesouraria Pública e Gestão de Caixa</a:t>
            </a:r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0703A06C-A27C-F454-C303-9BD978134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650" y="3736106"/>
            <a:ext cx="9887860" cy="646331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pt-BR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Previdência e Equilíbrio Atuarial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pt-BR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Riscos Fiscais e Patrimoniais</a:t>
            </a: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A26B246C-261E-540D-D8F0-B4A832933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8634" y="4591224"/>
            <a:ext cx="9887860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pt-BR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Comunicação Institucional e Transparência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pt-BR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Tecnologia na Administração Pública</a:t>
            </a:r>
          </a:p>
        </p:txBody>
      </p:sp>
      <p:sp>
        <p:nvSpPr>
          <p:cNvPr id="39" name="Rectangle 3">
            <a:extLst>
              <a:ext uri="{FF2B5EF4-FFF2-40B4-BE49-F238E27FC236}">
                <a16:creationId xmlns:a16="http://schemas.microsoft.com/office/drawing/2014/main" id="{C677566A-1647-2D25-21A5-9BBF1C939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372" y="2887834"/>
            <a:ext cx="9925181" cy="646331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pt-BR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Contabilidade Pública e Indicadores Gerenciais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pt-BR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Políticas Setoriais: Educação, Saúde e Assistência</a:t>
            </a:r>
          </a:p>
        </p:txBody>
      </p:sp>
      <p:sp>
        <p:nvSpPr>
          <p:cNvPr id="41" name="Oval 6">
            <a:extLst>
              <a:ext uri="{FF2B5EF4-FFF2-40B4-BE49-F238E27FC236}">
                <a16:creationId xmlns:a16="http://schemas.microsoft.com/office/drawing/2014/main" id="{C95212C7-55B9-9D14-B8E3-C912D95B5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2289" y="1179735"/>
            <a:ext cx="1817277" cy="735747"/>
          </a:xfrm>
          <a:prstGeom prst="ellipse">
            <a:avLst/>
          </a:prstGeom>
          <a:solidFill>
            <a:schemeClr val="accent6"/>
          </a:solidFill>
          <a:ln w="9525">
            <a:solidFill>
              <a:srgbClr val="FF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pt-BR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09.12.25</a:t>
            </a:r>
          </a:p>
          <a:p>
            <a:pPr algn="ctr">
              <a:defRPr/>
            </a:pPr>
            <a:r>
              <a:rPr lang="pt-BR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15h45 -17h:00.</a:t>
            </a:r>
          </a:p>
        </p:txBody>
      </p:sp>
      <p:sp>
        <p:nvSpPr>
          <p:cNvPr id="3" name="Text Box 47">
            <a:extLst>
              <a:ext uri="{FF2B5EF4-FFF2-40B4-BE49-F238E27FC236}">
                <a16:creationId xmlns:a16="http://schemas.microsoft.com/office/drawing/2014/main" id="{25C55CC5-94E2-CF02-25AA-9750D2378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69" y="100623"/>
            <a:ext cx="12136662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prstDash val="lgDashDotDot"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ngle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2025 – Encerramento do Exercício Municipal</a:t>
            </a:r>
          </a:p>
          <a:p>
            <a:pPr algn="ctr">
              <a:defRPr/>
            </a:pPr>
            <a:r>
              <a:rPr lang="pt-BR" altLang="pt-BR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Cuidados e Correções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6777EEB-C8F0-8284-5F54-A877A77EB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4288" y="5445985"/>
            <a:ext cx="9887860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pt-BR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Inteligência Artificial aplicada à Gestão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pt-BR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Alta Performance na Gestão Municipal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70757142-E592-C896-E9F1-6645AE33F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7045" y="2077448"/>
            <a:ext cx="5151687" cy="2308324"/>
          </a:xfrm>
          <a:prstGeom prst="rect">
            <a:avLst/>
          </a:prstGeom>
          <a:solidFill>
            <a:srgbClr val="7CEB99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isometricOffAxis1Righ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Etapas da prestação de contas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Responsabilidades dos gestores e interlocutores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Cadastro e atualização no SICAD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Envio de dados aos </a:t>
            </a:r>
            <a:r>
              <a:rPr lang="pt-BR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TCEs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Agenda de obrigações municipais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Contraditório e ampla defesa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Parecer prévio e julgamento político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Responsabilidade técnica e política  </a:t>
            </a:r>
            <a:endParaRPr lang="pt-BR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495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4" grpId="0" animBg="1"/>
      <p:bldP spid="35" grpId="0" animBg="1"/>
      <p:bldP spid="39" grpId="0" animBg="1"/>
      <p:bldP spid="41" grpId="0" animBg="1"/>
      <p:bldP spid="7" grpId="0" animBg="1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FAF84-4E98-72F4-8A6E-F2CB3F9F7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5A7536D6-F751-CE00-83A5-D741DB18F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72" y="1184296"/>
            <a:ext cx="11869309" cy="560153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762000" algn="just">
              <a:spcBef>
                <a:spcPts val="600"/>
              </a:spcBef>
            </a:pPr>
            <a:r>
              <a:rPr lang="pt-BR" sz="1700" b="1" dirty="0">
                <a:solidFill>
                  <a:srgbClr val="0046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LC 113/05 Art. 16. </a:t>
            </a:r>
            <a:r>
              <a:rPr lang="pt-BR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contas serão julgadas</a:t>
            </a:r>
            <a:r>
              <a:rPr lang="pt-BR" sz="1700" b="1" dirty="0"/>
              <a:t>: </a:t>
            </a:r>
            <a:r>
              <a:rPr lang="pt-BR" sz="1700" b="1" dirty="0">
                <a:solidFill>
                  <a:srgbClr val="FF0000"/>
                </a:solidFill>
              </a:rPr>
              <a:t>* </a:t>
            </a:r>
            <a:r>
              <a:rPr lang="pt-BR" sz="1700" dirty="0"/>
              <a:t>(Lei Orgânica do TCEPR)</a:t>
            </a:r>
            <a:endParaRPr lang="pt-BR" sz="1700" b="1" dirty="0"/>
          </a:p>
          <a:p>
            <a:pPr indent="762000" algn="just">
              <a:spcBef>
                <a:spcPts val="600"/>
              </a:spcBef>
            </a:pPr>
            <a:r>
              <a:rPr lang="pt-BR" sz="17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– regulares</a:t>
            </a:r>
            <a:r>
              <a:rPr lang="pt-BR" sz="1700" dirty="0"/>
              <a:t>, </a:t>
            </a:r>
            <a:r>
              <a:rPr lang="pt-BR" sz="1700" i="1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quando expressarem, de forma clara e objetiva, a exatidão dos demonstrativos contábeis, financeiros, a legalidade, a legitimidade, a eficácia e a economicidade dos </a:t>
            </a:r>
            <a:r>
              <a:rPr lang="pt-BR" sz="1700" i="1" u="sng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atos de gestão do responsável</a:t>
            </a:r>
            <a:r>
              <a:rPr lang="pt-BR" sz="1700" i="1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bem como, o atendimento das metas e objetivos</a:t>
            </a:r>
            <a:r>
              <a:rPr lang="pt-BR" sz="1700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</a:p>
          <a:p>
            <a:pPr indent="762000" algn="just">
              <a:spcBef>
                <a:spcPts val="600"/>
              </a:spcBef>
            </a:pPr>
            <a:r>
              <a:rPr lang="pt-BR" sz="17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– regulares com ressalva</a:t>
            </a:r>
            <a:r>
              <a:rPr lang="pt-BR" sz="1700" dirty="0"/>
              <a:t>, </a:t>
            </a:r>
            <a:r>
              <a:rPr lang="pt-BR" sz="1700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quando evidenciarem impropriedade ou qualquer outra falta de natureza formal, da qual </a:t>
            </a:r>
            <a:r>
              <a:rPr lang="pt-BR" sz="1700" i="1" u="sng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resulte dano ao erário ou à execução do programa, ato ou gestão</a:t>
            </a:r>
            <a:r>
              <a:rPr lang="pt-BR" sz="1700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</a:p>
          <a:p>
            <a:pPr indent="762000" algn="just">
              <a:spcBef>
                <a:spcPts val="600"/>
              </a:spcBef>
            </a:pPr>
            <a:r>
              <a:rPr lang="pt-BR" sz="17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 – irregulares</a:t>
            </a:r>
            <a:r>
              <a:rPr lang="pt-BR" sz="1700" dirty="0"/>
              <a:t>, </a:t>
            </a:r>
            <a:r>
              <a:rPr lang="pt-BR" sz="17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quando comprovada qualquer das seguintes ocorrências:</a:t>
            </a:r>
            <a:r>
              <a:rPr lang="pt-BR" sz="1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17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</a:t>
            </a:r>
            <a:r>
              <a:rPr lang="pt-BR" sz="17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omissão no dever de prestar contas; </a:t>
            </a:r>
            <a:r>
              <a:rPr lang="pt-BR" sz="17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</a:t>
            </a:r>
            <a:r>
              <a:rPr lang="pt-BR" sz="17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infração à norma legal ou regulamentar; c) ...Vetada...; </a:t>
            </a:r>
            <a:r>
              <a:rPr lang="pt-BR" sz="17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d) </a:t>
            </a:r>
            <a:r>
              <a:rPr lang="pt-BR" sz="17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desfalque ou desvio de dinheiro, bens ou valores públicos; </a:t>
            </a:r>
            <a:r>
              <a:rPr lang="pt-BR" sz="17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e) </a:t>
            </a:r>
            <a:r>
              <a:rPr lang="pt-BR" sz="17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desvio de finalidade;</a:t>
            </a:r>
            <a:r>
              <a:rPr lang="pt-BR" sz="17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f) </a:t>
            </a:r>
            <a:r>
              <a:rPr lang="pt-BR" sz="17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dano ao erário.</a:t>
            </a:r>
            <a:r>
              <a:rPr lang="pt-BR" sz="1700" dirty="0"/>
              <a:t> (Incluído pela LC n. 194/2016) </a:t>
            </a:r>
          </a:p>
          <a:p>
            <a:pPr indent="762000" algn="just">
              <a:spcBef>
                <a:spcPts val="600"/>
              </a:spcBef>
            </a:pPr>
            <a:r>
              <a:rPr lang="pt-BR" sz="17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§ 1º </a:t>
            </a:r>
            <a:r>
              <a:rPr lang="pt-BR" sz="1700" dirty="0"/>
              <a:t>Nas </a:t>
            </a:r>
            <a:r>
              <a:rPr lang="pt-BR" sz="17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hipóteses</a:t>
            </a:r>
            <a:r>
              <a:rPr lang="pt-BR" sz="1700" dirty="0"/>
              <a:t> das alíneas “c”, “</a:t>
            </a:r>
            <a:r>
              <a:rPr lang="pt-BR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pt-BR" sz="1700" dirty="0"/>
              <a:t>” e “</a:t>
            </a:r>
            <a:r>
              <a:rPr lang="pt-BR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pt-BR" sz="1700" dirty="0"/>
              <a:t>”, do inciso III, deste artigo, o Tribunal de Contas fixará </a:t>
            </a:r>
            <a:r>
              <a:rPr lang="pt-BR" sz="17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responsabilidade solidária</a:t>
            </a:r>
            <a:r>
              <a:rPr lang="pt-BR" sz="1700" dirty="0"/>
              <a:t>: a) do agente público que praticou o ato irregular; b) do terceiro que, como contratante ou parte interessada na prática do mesmo ato, de qualquer modo haja concorrido para o cometimento do dano apurado. </a:t>
            </a:r>
          </a:p>
          <a:p>
            <a:pPr indent="762000" algn="just">
              <a:spcBef>
                <a:spcPts val="600"/>
              </a:spcBef>
            </a:pPr>
            <a:r>
              <a:rPr lang="pt-BR" sz="1700" dirty="0"/>
              <a:t>§ 2º Na hipótese da alínea e, do inciso III, deste artigo, a decisão do Tribunal de Contas fixará a </a:t>
            </a:r>
            <a:r>
              <a:rPr lang="pt-BR" sz="17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responsabilidade solidária</a:t>
            </a:r>
            <a:r>
              <a:rPr lang="pt-BR" sz="1700" dirty="0"/>
              <a:t> do ente público beneficiado com o desvio de finalidade, para fins de ressarcimento e do agente público responsável, e sem prejuízo das demais sanções pessoais deste último. </a:t>
            </a:r>
          </a:p>
          <a:p>
            <a:pPr indent="762000" algn="just">
              <a:spcBef>
                <a:spcPts val="600"/>
              </a:spcBef>
            </a:pPr>
            <a:r>
              <a:rPr lang="pt-BR" sz="1700" dirty="0"/>
              <a:t>§ 3º O Tribunal poderá julgar irregulares as contas no caso de reincidência no descumprimento de determinação de que o responsável tenha tido ciência, feita em processo de tomada ou prestação de contas. </a:t>
            </a:r>
          </a:p>
          <a:p>
            <a:pPr indent="762000" algn="just">
              <a:spcBef>
                <a:spcPts val="600"/>
              </a:spcBef>
            </a:pPr>
            <a:r>
              <a:rPr lang="pt-BR" sz="17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§ 4º Verificada as hipóteses do §1º, o Tribunal providenciará a imediata remessa de cópia da documentação pertinente ao </a:t>
            </a:r>
            <a:r>
              <a:rPr lang="pt-BR" sz="1700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Ministério Público Estadual, para ajuizamento das ações civis e penais cabíveis</a:t>
            </a:r>
            <a:r>
              <a:rPr lang="pt-BR" sz="1700" dirty="0">
                <a:solidFill>
                  <a:srgbClr val="0070C0"/>
                </a:solidFill>
              </a:rPr>
              <a:t>.       </a:t>
            </a:r>
            <a:r>
              <a:rPr lang="pt-BR" sz="17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(grifo nosso)</a:t>
            </a:r>
            <a:endParaRPr lang="pt-BR" sz="1700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2033C686-1990-9919-07BF-8DC1A3439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423" y="593508"/>
            <a:ext cx="11869309" cy="4924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457200" indent="-457200" algn="ctr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600" b="1" kern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DO PARECER PRÉVIO </a:t>
            </a:r>
            <a:r>
              <a:rPr lang="pt-BR" sz="1200" b="1" kern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(art.  28-30, IN TCEPR 172/22)</a:t>
            </a:r>
            <a:endParaRPr lang="pt-BR" sz="1200" b="1" kern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D51E2F7-4AD7-0F5D-86BD-439B1CED0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1" y="39688"/>
            <a:ext cx="11704320" cy="400110"/>
          </a:xfrm>
          <a:prstGeom prst="rect">
            <a:avLst/>
          </a:prstGeom>
          <a:solidFill>
            <a:srgbClr val="C0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 Prestação de Contas</a:t>
            </a:r>
          </a:p>
        </p:txBody>
      </p:sp>
    </p:spTree>
    <p:extLst>
      <p:ext uri="{BB962C8B-B14F-4D97-AF65-F5344CB8AC3E}">
        <p14:creationId xmlns:p14="http://schemas.microsoft.com/office/powerpoint/2010/main" val="11667420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FAF84-4E98-72F4-8A6E-F2CB3F9F7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109C371-D64D-EA7C-6809-90A5FF87C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1" y="11552"/>
            <a:ext cx="11704320" cy="461665"/>
          </a:xfrm>
          <a:prstGeom prst="rect">
            <a:avLst/>
          </a:prstGeom>
          <a:solidFill>
            <a:srgbClr val="C0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pt-BR" sz="2400" b="1" kern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REGIMENTO INTERNO TCEPR**</a:t>
            </a:r>
            <a:endParaRPr lang="pt-BR" sz="1600" b="1" kern="16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5A7536D6-F751-CE00-83A5-D741DB18F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72" y="1127566"/>
            <a:ext cx="11869309" cy="353943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762000" algn="ctr">
              <a:spcBef>
                <a:spcPts val="600"/>
              </a:spcBef>
            </a:pP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Lavratura dos Acórdãos, Pareceres Prévios e Atas 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**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762000" algn="just">
              <a:spcBef>
                <a:spcPts val="600"/>
              </a:spcBef>
            </a:pP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Art. 470</a:t>
            </a:r>
            <a:r>
              <a:rPr lang="pt-BR" sz="2800" dirty="0"/>
              <a:t>. </a:t>
            </a:r>
            <a:r>
              <a:rPr lang="pt-BR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decisões dos órgãos colegiados constarão de parecer prévio, para a apreciação das contas anuais</a:t>
            </a:r>
            <a:r>
              <a:rPr lang="pt-BR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dirty="0"/>
              <a:t>do Governador do Estado ou </a:t>
            </a:r>
            <a:r>
              <a:rPr lang="pt-BR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Prefeito Municipal</a:t>
            </a:r>
            <a:r>
              <a:rPr lang="pt-BR" sz="2800" dirty="0"/>
              <a:t>, </a:t>
            </a:r>
            <a:r>
              <a:rPr lang="pt-BR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sujeitas a julgamento pelo Poder Legislativo </a:t>
            </a:r>
            <a:r>
              <a:rPr lang="pt-BR" sz="2800" dirty="0"/>
              <a:t>estadual ou </a:t>
            </a:r>
            <a:r>
              <a:rPr lang="pt-BR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municipal</a:t>
            </a:r>
            <a:r>
              <a:rPr lang="pt-BR" sz="2800" dirty="0"/>
              <a:t>, e, nas demais hipóteses de decisões definitivas, </a:t>
            </a:r>
            <a:r>
              <a:rPr lang="pt-B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constarão de acórdãos, sendo ambos numerados e registrados pelo sistema informatizado, para todos os órgãos julgadores do Tribunal. 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(RI TCEPR) </a:t>
            </a:r>
          </a:p>
          <a:p>
            <a:pPr indent="762000" algn="just">
              <a:spcBef>
                <a:spcPts val="600"/>
              </a:spcBef>
            </a:pPr>
            <a:r>
              <a:rPr lang="pt-BR" dirty="0">
                <a:solidFill>
                  <a:srgbClr val="00467F"/>
                </a:solidFill>
              </a:rPr>
              <a:t>                                           </a:t>
            </a:r>
            <a:r>
              <a:rPr lang="pt-BR" dirty="0">
                <a:solidFill>
                  <a:srgbClr val="0046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(grifo nosso)</a:t>
            </a:r>
            <a:endParaRPr lang="pt-BR" dirty="0">
              <a:solidFill>
                <a:srgbClr val="0046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05C0ACDF-755C-0D45-56E3-77CB37B5E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8565" y="3883919"/>
            <a:ext cx="7164835" cy="286232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Parecer TCE</a:t>
            </a:r>
          </a:p>
          <a:p>
            <a:pPr algn="just"/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Âmbito federal/estadual </a:t>
            </a:r>
            <a:r>
              <a:rPr lang="pt-BR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parecer prévio possui caráter puramente técnico-opinativo</a:t>
            </a:r>
            <a:r>
              <a:rPr lang="pt-BR" sz="2000" dirty="0"/>
              <a:t>. </a:t>
            </a:r>
          </a:p>
          <a:p>
            <a:pPr algn="just"/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Âmbito municipal </a:t>
            </a:r>
            <a:r>
              <a:rPr lang="pt-BR" sz="2000" dirty="0"/>
              <a:t>se altera para um conteúdo de </a:t>
            </a:r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efeito decisório e quase vinculativo </a:t>
            </a:r>
            <a:r>
              <a:rPr lang="pt-BR" sz="2000" dirty="0"/>
              <a:t>para o Poder Legislativo, quando a CRFB/88 determina que o Parecer Prévio do TCE, </a:t>
            </a:r>
            <a:r>
              <a:rPr lang="pt-B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só deixará de prevalecer por decisão de dois terços dos membros da Câmara Municipal.</a:t>
            </a:r>
            <a:r>
              <a:rPr lang="pt-BR" sz="2000" dirty="0"/>
              <a:t>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(2/3 dos membros da Câmara e não 2/3 dos presentes à sessão de julgamento). 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280B99D1-2D3C-4363-5B97-A3D850A91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423" y="593508"/>
            <a:ext cx="11869309" cy="4924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457200" indent="-457200" algn="ctr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600" b="1" kern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DO PARECER PRÉVIO </a:t>
            </a:r>
            <a:r>
              <a:rPr lang="pt-BR" sz="1200" b="1" kern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(art.  28-30, IN TCEPR 172/22)</a:t>
            </a:r>
            <a:endParaRPr lang="pt-BR" sz="1200" b="1" kern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93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FAF84-4E98-72F4-8A6E-F2CB3F9F7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109C371-D64D-EA7C-6809-90A5FF87C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1" y="39688"/>
            <a:ext cx="11704320" cy="461665"/>
          </a:xfrm>
          <a:prstGeom prst="rect">
            <a:avLst/>
          </a:prstGeom>
          <a:solidFill>
            <a:srgbClr val="C0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pt-BR" sz="2400" b="1" kern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REGIMENTO INTERNO***</a:t>
            </a:r>
            <a:endParaRPr lang="pt-BR" sz="1600" b="1" kern="16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5A7536D6-F751-CE00-83A5-D741DB18F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72" y="1391032"/>
            <a:ext cx="11869309" cy="521681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762000" algn="ctr">
              <a:spcBef>
                <a:spcPts val="600"/>
              </a:spcBef>
            </a:pPr>
            <a:r>
              <a:rPr lang="pt-BR" sz="2800" b="1" dirty="0"/>
              <a:t>Dos Embargos de Declaração </a:t>
            </a:r>
            <a:r>
              <a:rPr lang="pt-BR" sz="2800" b="1" dirty="0">
                <a:solidFill>
                  <a:srgbClr val="FF0000"/>
                </a:solidFill>
              </a:rPr>
              <a:t>***</a:t>
            </a:r>
            <a:endParaRPr lang="pt-BR" sz="2800" b="1" dirty="0"/>
          </a:p>
          <a:p>
            <a:pPr indent="762000" algn="just">
              <a:spcBef>
                <a:spcPts val="600"/>
              </a:spcBef>
            </a:pPr>
            <a:r>
              <a:rPr lang="pt-BR" sz="2800" dirty="0"/>
              <a:t>Art. 490. </a:t>
            </a:r>
            <a:r>
              <a:rPr lang="pt-BR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Cabem Embargos de Declaração</a:t>
            </a:r>
            <a:r>
              <a:rPr lang="pt-BR" sz="2800" dirty="0"/>
              <a:t>, no prazo de 5 (cinco) dias, </a:t>
            </a:r>
            <a:r>
              <a:rPr lang="pt-BR" sz="2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efeito suspensivo</a:t>
            </a:r>
            <a:r>
              <a:rPr lang="pt-BR" sz="2800" dirty="0"/>
              <a:t>, quando a decisão: </a:t>
            </a:r>
          </a:p>
          <a:p>
            <a:pPr indent="762000" algn="just">
              <a:spcBef>
                <a:spcPts val="600"/>
              </a:spcBef>
            </a:pPr>
            <a:r>
              <a:rPr lang="pt-BR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- contiver obscuridade, dúvida ou contradição</a:t>
            </a:r>
            <a:r>
              <a:rPr lang="pt-BR" sz="2800" dirty="0"/>
              <a:t>; ou </a:t>
            </a:r>
          </a:p>
          <a:p>
            <a:pPr indent="762000" algn="just">
              <a:spcBef>
                <a:spcPts val="600"/>
              </a:spcBef>
            </a:pPr>
            <a:r>
              <a:rPr lang="pt-BR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- omitir ponto sobre o qual deveria pronunciar-se</a:t>
            </a:r>
            <a:r>
              <a:rPr lang="pt-BR" sz="2800" dirty="0"/>
              <a:t>. </a:t>
            </a:r>
          </a:p>
          <a:p>
            <a:pPr indent="762000" algn="just">
              <a:spcBef>
                <a:spcPts val="600"/>
              </a:spcBef>
            </a:pPr>
            <a:r>
              <a:rPr lang="pt-BR" sz="2800" dirty="0"/>
              <a:t>§ 1º Os Embargos de Declaração serão distribuídos ao Relator que houver proferido a decisão embargada e será incluído em pauta para julgamento no órgão colegiado em que foi proferida essa mesma decisão. </a:t>
            </a:r>
          </a:p>
          <a:p>
            <a:pPr indent="762000" algn="just">
              <a:spcBef>
                <a:spcPts val="600"/>
              </a:spcBef>
            </a:pPr>
            <a:r>
              <a:rPr lang="pt-BR" sz="2800" dirty="0"/>
              <a:t>§ 2º A interposição de Embargos de Declaração </a:t>
            </a:r>
            <a:r>
              <a:rPr lang="pt-BR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interrompe o prazo para interposição de recursos contra a decisão embargada, desde que tempestivos</a:t>
            </a:r>
            <a:r>
              <a:rPr lang="pt-BR" sz="2800" dirty="0"/>
              <a:t>.                                                                 </a:t>
            </a:r>
            <a:r>
              <a:rPr lang="pt-BR" dirty="0"/>
              <a:t>(grifo nosso)</a:t>
            </a:r>
            <a:endParaRPr lang="pt-BR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3B15824-3AAB-1BDB-7841-3A02ED882F5E}"/>
              </a:ext>
            </a:extLst>
          </p:cNvPr>
          <p:cNvSpPr txBox="1"/>
          <p:nvPr/>
        </p:nvSpPr>
        <p:spPr>
          <a:xfrm>
            <a:off x="8338782" y="2296025"/>
            <a:ext cx="3777020" cy="147732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  <a:scene3d>
            <a:camera prst="perspectiveAbove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/>
            <a:r>
              <a:rPr lang="pt-BR" b="0" i="0" dirty="0">
                <a:effectLst/>
                <a:latin typeface="Georgia" panose="02040502050405020303" pitchFamily="18" charset="0"/>
              </a:rPr>
              <a:t>Finalidade: esclarecer pontos que não foram devidamente compreendidos pelas partes ou corrigir eventuais equívocos na sentença. (CPC  arts.1.022 a 1.026)</a:t>
            </a:r>
            <a:endParaRPr lang="pt-BR" dirty="0"/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F6D38010-E982-BB90-A97D-35CC99D66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423" y="593508"/>
            <a:ext cx="11869309" cy="4924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457200" indent="-457200" algn="ctr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600" b="1" kern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DO PARECER PRÉVIO </a:t>
            </a:r>
            <a:r>
              <a:rPr lang="pt-BR" sz="1200" b="1" kern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(art.  28-30, IN TCEPR 172/22)</a:t>
            </a:r>
            <a:endParaRPr lang="pt-BR" sz="1200" b="1" kern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88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D488E-0C08-A05E-A4D6-E87CC0C27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 que é o poder ? - Segunda Fase - Medium">
            <a:extLst>
              <a:ext uri="{FF2B5EF4-FFF2-40B4-BE49-F238E27FC236}">
                <a16:creationId xmlns:a16="http://schemas.microsoft.com/office/drawing/2014/main" id="{5BEBC56A-7B14-3BE7-05B3-252128487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17" y="81998"/>
            <a:ext cx="11953461" cy="672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lagem: Vertical 6">
            <a:extLst>
              <a:ext uri="{FF2B5EF4-FFF2-40B4-BE49-F238E27FC236}">
                <a16:creationId xmlns:a16="http://schemas.microsoft.com/office/drawing/2014/main" id="{F611313E-024C-BC5A-D3BE-E0B743723B96}"/>
              </a:ext>
            </a:extLst>
          </p:cNvPr>
          <p:cNvSpPr/>
          <p:nvPr/>
        </p:nvSpPr>
        <p:spPr>
          <a:xfrm>
            <a:off x="9170505" y="2093843"/>
            <a:ext cx="2491408" cy="1143000"/>
          </a:xfrm>
          <a:prstGeom prst="verticalScroll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TCE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4CFBA84-5120-D6B6-309C-D99635545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205" y="61251"/>
            <a:ext cx="11967531" cy="461665"/>
          </a:xfrm>
          <a:prstGeom prst="rect">
            <a:avLst/>
          </a:prstGeom>
          <a:solidFill>
            <a:srgbClr val="92D050"/>
          </a:solidFill>
          <a:ln w="9525">
            <a:solidFill>
              <a:srgbClr val="FF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FISCALIZAÇÃO REALIZADA PELO TCE(PR)</a:t>
            </a:r>
          </a:p>
        </p:txBody>
      </p:sp>
      <p:pic>
        <p:nvPicPr>
          <p:cNvPr id="9" name="Picture 10" descr="Eureka GIFs - Get the best gif on GIFER">
            <a:extLst>
              <a:ext uri="{FF2B5EF4-FFF2-40B4-BE49-F238E27FC236}">
                <a16:creationId xmlns:a16="http://schemas.microsoft.com/office/drawing/2014/main" id="{931D3CF8-938F-06AB-CEEC-1A71B42C0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98" y="649356"/>
            <a:ext cx="2573326" cy="145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318376A7-1CB4-B1BB-2EA6-7207CB79E2D8}"/>
              </a:ext>
            </a:extLst>
          </p:cNvPr>
          <p:cNvSpPr txBox="1">
            <a:spLocks noChangeArrowheads="1"/>
          </p:cNvSpPr>
          <p:nvPr/>
        </p:nvSpPr>
        <p:spPr>
          <a:xfrm>
            <a:off x="79517" y="2106004"/>
            <a:ext cx="3591336" cy="473505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365760" indent="-256032" algn="ctr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ORIGEM DA FISCALIZAÇÃO </a:t>
            </a:r>
          </a:p>
          <a:p>
            <a:pPr marL="566928" indent="-4572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AutoNum type="alphaLcPeriod"/>
              <a:defRPr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Plano de Fiscalização </a:t>
            </a:r>
            <a:r>
              <a:rPr lang="pt-BR" dirty="0"/>
              <a:t>(PAF) </a:t>
            </a:r>
          </a:p>
          <a:p>
            <a:pPr marL="566928" indent="-4572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AutoNum type="alphaLcPeriod"/>
              <a:defRPr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Poder Legislativo </a:t>
            </a:r>
            <a:r>
              <a:rPr lang="pt-BR" sz="1600" dirty="0"/>
              <a:t>(ALEP/Câmara de Vereadores)</a:t>
            </a:r>
            <a:r>
              <a:rPr lang="pt-BR" dirty="0"/>
              <a:t> </a:t>
            </a:r>
          </a:p>
          <a:p>
            <a:pPr marL="566928" indent="-4572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AutoNum type="alphaLcPeriod"/>
              <a:defRPr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Denúncias e Representações </a:t>
            </a:r>
          </a:p>
          <a:p>
            <a:pPr marL="566928" indent="-4572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AutoNum type="alphaLcPeriod"/>
              <a:defRPr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Ouvidorias</a:t>
            </a:r>
            <a:r>
              <a:rPr lang="pt-BR" dirty="0"/>
              <a:t> </a:t>
            </a:r>
          </a:p>
          <a:p>
            <a:pPr marL="109728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Critérios: </a:t>
            </a:r>
          </a:p>
          <a:p>
            <a:pPr marL="109728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pt-BR" dirty="0"/>
              <a:t>a. Arts. 260-265 do RI. </a:t>
            </a:r>
          </a:p>
          <a:p>
            <a:pPr marL="109728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pt-BR" dirty="0"/>
              <a:t>b. Arts. 320-322-B do RI. </a:t>
            </a:r>
          </a:p>
          <a:p>
            <a:pPr marL="109728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pt-BR" dirty="0"/>
              <a:t>c. Arts. 275-282 do RI. </a:t>
            </a:r>
          </a:p>
          <a:p>
            <a:pPr marL="109728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pt-BR" dirty="0"/>
              <a:t>d. Arts. 22 e 175-A do RI</a:t>
            </a:r>
            <a:endParaRPr lang="pt-BR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0E68BD7-7DFF-9899-EF9D-94F12A94E71A}"/>
              </a:ext>
            </a:extLst>
          </p:cNvPr>
          <p:cNvSpPr txBox="1">
            <a:spLocks noChangeArrowheads="1"/>
          </p:cNvSpPr>
          <p:nvPr/>
        </p:nvSpPr>
        <p:spPr>
          <a:xfrm>
            <a:off x="3756998" y="2112632"/>
            <a:ext cx="3836497" cy="473505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365760" indent="-256032" algn="ctr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INSTRUMENTOS DE FISCALIZAÇÃO </a:t>
            </a:r>
          </a:p>
          <a:p>
            <a:pPr marL="365760" indent="-256032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pt-BR" dirty="0"/>
              <a:t>a. </a:t>
            </a: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Auditorias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(Financeira/operacional/conformidade)</a:t>
            </a:r>
            <a:r>
              <a:rPr lang="pt-BR" sz="1600" dirty="0"/>
              <a:t> </a:t>
            </a:r>
          </a:p>
          <a:p>
            <a:pPr marL="365760" indent="-256032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pt-BR" dirty="0"/>
              <a:t>b. </a:t>
            </a: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Inspeções </a:t>
            </a:r>
            <a:r>
              <a:rPr lang="pt-BR" dirty="0"/>
              <a:t> </a:t>
            </a:r>
          </a:p>
          <a:p>
            <a:pPr marL="365760" indent="-256032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pt-BR" dirty="0"/>
              <a:t>c. </a:t>
            </a: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Levantamentos</a:t>
            </a:r>
            <a:r>
              <a:rPr lang="pt-BR" dirty="0"/>
              <a:t> </a:t>
            </a:r>
            <a:r>
              <a:rPr lang="pt-BR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(Conhecer a organização)</a:t>
            </a:r>
          </a:p>
          <a:p>
            <a:pPr marL="365760" indent="-256032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pt-BR" dirty="0"/>
              <a:t>d. </a:t>
            </a: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Acompanhamento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(Proar)</a:t>
            </a:r>
            <a:r>
              <a:rPr lang="pt-BR" dirty="0"/>
              <a:t> </a:t>
            </a:r>
          </a:p>
          <a:p>
            <a:pPr marL="365760" indent="-256032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pt-BR" dirty="0"/>
              <a:t>e. </a:t>
            </a: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Monitoramento</a:t>
            </a:r>
          </a:p>
          <a:p>
            <a:pPr marL="365760" indent="-256032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Critérios</a:t>
            </a:r>
            <a:r>
              <a:rPr lang="pt-BR" dirty="0"/>
              <a:t>: </a:t>
            </a:r>
          </a:p>
          <a:p>
            <a:pPr marL="452628" indent="-3429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AutoNum type="alphaLcPeriod"/>
              <a:defRPr/>
            </a:pPr>
            <a:r>
              <a:rPr lang="pt-BR" dirty="0"/>
              <a:t>Arts. 253-254 do RI. </a:t>
            </a:r>
          </a:p>
          <a:p>
            <a:pPr marL="452628" indent="-3429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AutoNum type="alphaLcPeriod"/>
              <a:defRPr/>
            </a:pPr>
            <a:r>
              <a:rPr lang="pt-BR" dirty="0"/>
              <a:t>Art. 255 do RI. </a:t>
            </a:r>
          </a:p>
          <a:p>
            <a:pPr marL="452628" indent="-3429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AutoNum type="alphaLcPeriod"/>
              <a:defRPr/>
            </a:pPr>
            <a:r>
              <a:rPr lang="pt-BR" dirty="0"/>
              <a:t>Art. 256 do RI. </a:t>
            </a:r>
          </a:p>
          <a:p>
            <a:pPr marL="452628" indent="-3429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AutoNum type="alphaLcPeriod"/>
              <a:defRPr/>
            </a:pPr>
            <a:r>
              <a:rPr lang="pt-BR" dirty="0"/>
              <a:t>Arts. 257-258 do RI. </a:t>
            </a:r>
          </a:p>
          <a:p>
            <a:pPr marL="452628" indent="-3429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AutoNum type="alphaLcPeriod"/>
              <a:defRPr/>
            </a:pPr>
            <a:r>
              <a:rPr lang="pt-BR" dirty="0"/>
              <a:t>Art. 259 do RI. </a:t>
            </a:r>
            <a:endParaRPr lang="pt-BR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C1BC74AC-2203-9841-39A5-AC63833852D3}"/>
              </a:ext>
            </a:extLst>
          </p:cNvPr>
          <p:cNvSpPr txBox="1">
            <a:spLocks noChangeArrowheads="1"/>
          </p:cNvSpPr>
          <p:nvPr/>
        </p:nvSpPr>
        <p:spPr>
          <a:xfrm>
            <a:off x="7699521" y="2092756"/>
            <a:ext cx="4426215" cy="475493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365760" indent="-256032" algn="ctr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POSSÍVEIS RESULTADOS DA FISCALIZAÇÃO </a:t>
            </a:r>
          </a:p>
          <a:p>
            <a:pPr marL="365760" indent="-256032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Caso constatadas irregularidades ou oportunidades de melhoria</a:t>
            </a:r>
          </a:p>
          <a:p>
            <a:pPr marL="452628" indent="-3429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AutoNum type="alphaLcPeriod"/>
              <a:defRPr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Determinação</a:t>
            </a:r>
            <a:r>
              <a:rPr lang="pt-BR" dirty="0"/>
              <a:t> (imposição)</a:t>
            </a:r>
          </a:p>
          <a:p>
            <a:pPr marL="452628" indent="-3429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AutoNum type="alphaLcPeriod"/>
              <a:defRPr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Recomendação</a:t>
            </a:r>
            <a:r>
              <a:rPr lang="pt-BR" dirty="0"/>
              <a:t> </a:t>
            </a:r>
          </a:p>
          <a:p>
            <a:pPr marL="452628" indent="-3429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AutoNum type="alphaLcPeriod"/>
              <a:defRPr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Medida cautelar</a:t>
            </a:r>
            <a:r>
              <a:rPr lang="pt-BR" dirty="0"/>
              <a:t> (ação rápida)</a:t>
            </a:r>
          </a:p>
          <a:p>
            <a:pPr marL="452628" indent="-3429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AutoNum type="alphaLcPeriod"/>
              <a:defRPr/>
            </a:pP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Sanção e outras medidas </a:t>
            </a:r>
            <a:r>
              <a:rPr lang="pt-BR" sz="1600" dirty="0"/>
              <a:t>(ex.: Multa, restituição de valores, inabilitação para o exercício de cargo em comissão).</a:t>
            </a:r>
          </a:p>
          <a:p>
            <a:pPr marL="365760" indent="-256032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Critérios: </a:t>
            </a:r>
          </a:p>
          <a:p>
            <a:pPr marL="452628" indent="-3429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AutoNum type="alphaLcPeriod"/>
              <a:defRPr/>
            </a:pPr>
            <a:r>
              <a:rPr lang="pt-BR" dirty="0"/>
              <a:t>Art. 244 do RI do TCE-PR. </a:t>
            </a:r>
          </a:p>
          <a:p>
            <a:pPr marL="452628" indent="-3429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AutoNum type="alphaLcPeriod"/>
              <a:defRPr/>
            </a:pPr>
            <a:r>
              <a:rPr lang="pt-BR" dirty="0"/>
              <a:t>Art. 244 do RI do TCE-PR. </a:t>
            </a:r>
          </a:p>
          <a:p>
            <a:pPr marL="452628" indent="-3429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AutoNum type="alphaLcPeriod"/>
              <a:defRPr/>
            </a:pPr>
            <a:r>
              <a:rPr lang="pt-BR" dirty="0"/>
              <a:t>Art. 53 da Lei Orgânica do TCE-PR. </a:t>
            </a:r>
          </a:p>
          <a:p>
            <a:pPr marL="452628" indent="-3429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AutoNum type="alphaLcPeriod"/>
              <a:defRPr/>
            </a:pPr>
            <a:r>
              <a:rPr lang="pt-BR" dirty="0"/>
              <a:t>Art. 85 a 101 Lei Orgânica do TCE-PR. </a:t>
            </a:r>
            <a:endParaRPr lang="pt-BR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42FA4198-386F-8100-6291-4534EAA74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0929" y="138521"/>
            <a:ext cx="2778318" cy="1969770"/>
          </a:xfrm>
          <a:prstGeom prst="rect">
            <a:avLst/>
          </a:prstGeom>
          <a:solidFill>
            <a:schemeClr val="tx1"/>
          </a:soli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600" b="1" u="sng" dirty="0">
                <a:solidFill>
                  <a:srgbClr val="00FFFF"/>
                </a:solidFill>
                <a:ea typeface="Arial" panose="020B0604020202020204" pitchFamily="34" charset="0"/>
                <a:cs typeface="Arial" panose="020B0604020202020204" pitchFamily="34" charset="0"/>
              </a:rPr>
              <a:t>O opinativo</a:t>
            </a:r>
            <a:r>
              <a:rPr lang="pt-BR" sz="1600" b="1" dirty="0">
                <a:solidFill>
                  <a:srgbClr val="00FFFF"/>
                </a:solidFill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pt-BR" sz="1600" b="1" dirty="0">
              <a:solidFill>
                <a:srgbClr val="00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Regulares;</a:t>
            </a:r>
            <a:endParaRPr lang="pt-B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Regulares com ressalvas;</a:t>
            </a:r>
            <a:endParaRPr lang="pt-BR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Irregulares</a:t>
            </a:r>
            <a:r>
              <a:rPr lang="pt-BR" sz="1600" dirty="0">
                <a:solidFill>
                  <a:srgbClr val="FFFF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pt-BR" sz="1600" dirty="0">
              <a:solidFill>
                <a:srgbClr val="FFFF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anose="020B0604020202020204" pitchFamily="34" charset="0"/>
                <a:cs typeface="Arial" panose="020B0604020202020204" pitchFamily="34" charset="0"/>
              </a:rPr>
              <a:t>Abstenção de opinião</a:t>
            </a:r>
            <a:r>
              <a:rPr lang="pt-BR" sz="16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pt-BR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Seta: Curva para a Direita 13">
            <a:extLst>
              <a:ext uri="{FF2B5EF4-FFF2-40B4-BE49-F238E27FC236}">
                <a16:creationId xmlns:a16="http://schemas.microsoft.com/office/drawing/2014/main" id="{9DC47CC7-5FEB-0D71-769D-0CA025ECD6F3}"/>
              </a:ext>
            </a:extLst>
          </p:cNvPr>
          <p:cNvSpPr/>
          <p:nvPr/>
        </p:nvSpPr>
        <p:spPr>
          <a:xfrm flipV="1">
            <a:off x="8935528" y="848138"/>
            <a:ext cx="415468" cy="1451356"/>
          </a:xfrm>
          <a:prstGeom prst="curvedRightArrow">
            <a:avLst/>
          </a:prstGeom>
          <a:solidFill>
            <a:schemeClr val="tx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A173DF5-CCED-002A-CBD6-ECF19BCEABAA}"/>
              </a:ext>
            </a:extLst>
          </p:cNvPr>
          <p:cNvSpPr txBox="1"/>
          <p:nvPr/>
        </p:nvSpPr>
        <p:spPr>
          <a:xfrm>
            <a:off x="3048000" y="6388413"/>
            <a:ext cx="609600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LCE Pr 113/05 (Lei Orgânica TCEPR) </a:t>
            </a:r>
            <a:endParaRPr lang="pt-BR" dirty="0">
              <a:solidFill>
                <a:srgbClr val="FFFF00"/>
              </a:solidFill>
            </a:endParaRPr>
          </a:p>
        </p:txBody>
      </p:sp>
      <p:pic>
        <p:nvPicPr>
          <p:cNvPr id="2" name="Picture 2" descr="Atenção png | PNGWing">
            <a:extLst>
              <a:ext uri="{FF2B5EF4-FFF2-40B4-BE49-F238E27FC236}">
                <a16:creationId xmlns:a16="http://schemas.microsoft.com/office/drawing/2014/main" id="{ED408CBF-7B5B-A1E0-E960-E629B7318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7" y="21755"/>
            <a:ext cx="1227095" cy="122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98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750"/>
                            </p:stCondLst>
                            <p:childTnLst>
                              <p:par>
                                <p:cTn id="7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250"/>
                            </p:stCondLst>
                            <p:childTnLst>
                              <p:par>
                                <p:cTn id="8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500"/>
                            </p:stCondLst>
                            <p:childTnLst>
                              <p:par>
                                <p:cTn id="8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750"/>
                            </p:stCondLst>
                            <p:childTnLst>
                              <p:par>
                                <p:cTn id="9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5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5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25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25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250"/>
                            </p:stCondLst>
                            <p:childTnLst>
                              <p:par>
                                <p:cTn id="10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25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25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500"/>
                            </p:stCondLst>
                            <p:childTnLst>
                              <p:par>
                                <p:cTn id="10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25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25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25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5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25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25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250"/>
                            </p:stCondLst>
                            <p:childTnLst>
                              <p:par>
                                <p:cTn id="1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25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25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500"/>
                            </p:stCondLst>
                            <p:childTnLst>
                              <p:par>
                                <p:cTn id="12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8500"/>
                            </p:stCondLst>
                            <p:childTnLst>
                              <p:par>
                                <p:cTn id="1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750"/>
                            </p:stCondLst>
                            <p:childTnLst>
                              <p:par>
                                <p:cTn id="1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25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25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9000"/>
                            </p:stCondLst>
                            <p:childTnLst>
                              <p:par>
                                <p:cTn id="1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25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25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9250"/>
                            </p:stCondLst>
                            <p:childTnLst>
                              <p:par>
                                <p:cTn id="1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25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25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9500"/>
                            </p:stCondLst>
                            <p:childTnLst>
                              <p:par>
                                <p:cTn id="1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25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25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750"/>
                            </p:stCondLst>
                            <p:childTnLst>
                              <p:par>
                                <p:cTn id="1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25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25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25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25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250"/>
                            </p:stCondLst>
                            <p:childTnLst>
                              <p:par>
                                <p:cTn id="1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25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25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25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25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750"/>
                            </p:stCondLst>
                            <p:childTnLst>
                              <p:par>
                                <p:cTn id="17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25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25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25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25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1250"/>
                            </p:stCondLst>
                            <p:childTnLst>
                              <p:par>
                                <p:cTn id="18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3250"/>
                            </p:stCondLst>
                            <p:childTnLst>
                              <p:par>
                                <p:cTn id="1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3750"/>
                            </p:stCondLst>
                            <p:childTnLst>
                              <p:par>
                                <p:cTn id="19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750"/>
                            </p:stCondLst>
                            <p:childTnLst>
                              <p:par>
                                <p:cTn id="2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6250"/>
                            </p:stCondLst>
                            <p:childTnLst>
                              <p:par>
                                <p:cTn id="20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build="p" autoUpdateAnimBg="0"/>
      <p:bldP spid="10" grpId="1" animBg="1"/>
      <p:bldP spid="11" grpId="0" build="p" autoUpdateAnimBg="0"/>
      <p:bldP spid="11" grpId="1" animBg="1"/>
      <p:bldP spid="12" grpId="0" build="p" autoUpdateAnimBg="0"/>
      <p:bldP spid="12" grpId="1" animBg="1"/>
      <p:bldP spid="13" grpId="0" animBg="1"/>
      <p:bldP spid="14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19444-E97C-6889-FA8B-FDF91263E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3">
            <a:extLst>
              <a:ext uri="{FF2B5EF4-FFF2-40B4-BE49-F238E27FC236}">
                <a16:creationId xmlns:a16="http://schemas.microsoft.com/office/drawing/2014/main" id="{6AF149E5-9501-403B-AC51-03244BCF0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205" y="8243"/>
            <a:ext cx="11689237" cy="461665"/>
          </a:xfrm>
          <a:prstGeom prst="rect">
            <a:avLst/>
          </a:prstGeom>
          <a:solidFill>
            <a:srgbClr val="92D050"/>
          </a:solidFill>
          <a:ln w="9525">
            <a:solidFill>
              <a:srgbClr val="FF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Prestação de Contas – PC </a:t>
            </a:r>
          </a:p>
        </p:txBody>
      </p:sp>
      <p:sp>
        <p:nvSpPr>
          <p:cNvPr id="81925" name="Text Box 6">
            <a:extLst>
              <a:ext uri="{FF2B5EF4-FFF2-40B4-BE49-F238E27FC236}">
                <a16:creationId xmlns:a16="http://schemas.microsoft.com/office/drawing/2014/main" id="{2DCCAA88-D1A8-061E-61AB-61BEB44AD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948" y="855857"/>
            <a:ext cx="8174973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Definição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8EACC37F-2EAC-E1D3-7BA6-7F72F9DD4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949" y="1986729"/>
            <a:ext cx="3743325" cy="4801314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400" dirty="0">
                <a:solidFill>
                  <a:srgbClr val="003300"/>
                </a:solidFill>
                <a:latin typeface="Arial" charset="0"/>
                <a:cs typeface="Arial" charset="0"/>
              </a:rPr>
              <a:t>A PC constitui o processo preparado pelo órgão de contabilidade (controle interno), referente aos atos e fatos orçamentários, financeiros, patrimoniais e à guarda de bens e valores públicos sob a responsabilidade de agente responsável</a:t>
            </a:r>
            <a:r>
              <a:rPr lang="pt-BR" sz="2400" dirty="0">
                <a:solidFill>
                  <a:srgbClr val="003300"/>
                </a:solidFill>
                <a:cs typeface="Arial" charset="0"/>
              </a:rPr>
              <a:t> </a:t>
            </a:r>
          </a:p>
          <a:p>
            <a:pPr algn="ctr">
              <a:defRPr/>
            </a:pPr>
            <a:endParaRPr lang="pt-BR" sz="2400" dirty="0">
              <a:solidFill>
                <a:srgbClr val="003300"/>
              </a:solidFill>
              <a:cs typeface="Arial" charset="0"/>
            </a:endParaRPr>
          </a:p>
          <a:p>
            <a:pPr algn="just">
              <a:defRPr/>
            </a:pPr>
            <a:r>
              <a:rPr lang="pt-BR" dirty="0">
                <a:solidFill>
                  <a:srgbClr val="003300"/>
                </a:solidFill>
                <a:cs typeface="Arial" charset="0"/>
              </a:rPr>
              <a:t>(Título IX – Lei nº 4.320/64)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16F1785F-7F36-28D9-8A1D-041D015F2300}"/>
              </a:ext>
            </a:extLst>
          </p:cNvPr>
          <p:cNvSpPr txBox="1">
            <a:spLocks noChangeArrowheads="1"/>
          </p:cNvSpPr>
          <p:nvPr/>
        </p:nvSpPr>
        <p:spPr>
          <a:xfrm>
            <a:off x="4339224" y="1986729"/>
            <a:ext cx="4327697" cy="473505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365760" indent="-256032" algn="ctr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pt-BR" sz="1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IN 198/25 Cap. II – Prestação de Contas</a:t>
            </a:r>
          </a:p>
          <a:p>
            <a:pPr marL="365760" indent="-256032" algn="ctr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endParaRPr lang="pt-BR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marL="452628" indent="-3429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Wingdings" panose="05000000000000000000" pitchFamily="2" charset="2"/>
              <a:buChar char="q"/>
              <a:defRPr/>
            </a:pPr>
            <a:r>
              <a:rPr lang="pt-BR" sz="19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Composição da Prestação de Contas;</a:t>
            </a:r>
          </a:p>
          <a:p>
            <a:pPr marL="452628" indent="-3429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Wingdings" panose="05000000000000000000" pitchFamily="2" charset="2"/>
              <a:buChar char="ü"/>
              <a:defRPr/>
            </a:pPr>
            <a:r>
              <a:rPr lang="pt-BR" sz="19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Dados coletados pelos Sistemas Eletrônicos;</a:t>
            </a:r>
          </a:p>
          <a:p>
            <a:pPr marL="452628" indent="-3429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Wingdings" panose="05000000000000000000" pitchFamily="2" charset="2"/>
              <a:buChar char="ü"/>
              <a:defRPr/>
            </a:pPr>
            <a:r>
              <a:rPr lang="pt-BR" sz="19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Formulários Eletrônicos </a:t>
            </a:r>
            <a:r>
              <a:rPr lang="pt-BR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(implementação de Politicas Púbicas</a:t>
            </a:r>
            <a:r>
              <a:rPr lang="pt-BR" sz="19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);</a:t>
            </a:r>
          </a:p>
          <a:p>
            <a:pPr marL="452628" indent="-3429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Wingdings" panose="05000000000000000000" pitchFamily="2" charset="2"/>
              <a:buChar char="ü"/>
              <a:defRPr/>
            </a:pPr>
            <a:r>
              <a:rPr lang="pt-BR" sz="19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Demais documentos que compõem a PC;</a:t>
            </a:r>
          </a:p>
          <a:p>
            <a:pPr marL="452628" indent="-3429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Wingdings" panose="05000000000000000000" pitchFamily="2" charset="2"/>
              <a:buChar char="q"/>
              <a:defRPr/>
            </a:pPr>
            <a:r>
              <a:rPr lang="pt-BR" sz="19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Responsabilidade pela apresentação da PC;</a:t>
            </a:r>
          </a:p>
          <a:p>
            <a:pPr marL="452628" indent="-3429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Wingdings" panose="05000000000000000000" pitchFamily="2" charset="2"/>
              <a:buChar char="ü"/>
              <a:defRPr/>
            </a:pPr>
            <a:r>
              <a:rPr lang="pt-BR" sz="19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Cadastro no Sistema de Cadastro do TC – SICAD;</a:t>
            </a:r>
          </a:p>
          <a:p>
            <a:pPr marL="452628" indent="-3429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Wingdings" panose="05000000000000000000" pitchFamily="2" charset="2"/>
              <a:buChar char="ü"/>
              <a:defRPr/>
            </a:pPr>
            <a:r>
              <a:rPr lang="pt-BR" sz="19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Cadastro dos Interlocutores Municipais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B4F3958E-3061-A572-3BB8-B8ED9D06F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580" y="425689"/>
            <a:ext cx="11689237" cy="461665"/>
          </a:xfrm>
          <a:prstGeom prst="rect">
            <a:avLst/>
          </a:prstGeom>
          <a:solidFill>
            <a:srgbClr val="92D050"/>
          </a:solidFill>
          <a:ln w="9525">
            <a:solidFill>
              <a:srgbClr val="FF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“Sexta fase do Ciclo Orçamentário”</a:t>
            </a:r>
            <a:endParaRPr lang="pt-BR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01EEF210-16D3-2290-54EF-CAB84054C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455" y="1485334"/>
            <a:ext cx="376482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Técnica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1B803F10-FAAA-A6D7-32F8-8C7E1ED79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9224" y="1478712"/>
            <a:ext cx="4327697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 nº 198/25 TCE-PR</a:t>
            </a:r>
          </a:p>
        </p:txBody>
      </p:sp>
      <p:pic>
        <p:nvPicPr>
          <p:cNvPr id="38918" name="Imagem 5">
            <a:extLst>
              <a:ext uri="{FF2B5EF4-FFF2-40B4-BE49-F238E27FC236}">
                <a16:creationId xmlns:a16="http://schemas.microsoft.com/office/drawing/2014/main" id="{BEBF812A-18B9-8817-EB0E-1A73CA3E4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910" y="4813091"/>
            <a:ext cx="17335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Resultado de imagem para Mapa mental">
            <a:extLst>
              <a:ext uri="{FF2B5EF4-FFF2-40B4-BE49-F238E27FC236}">
                <a16:creationId xmlns:a16="http://schemas.microsoft.com/office/drawing/2014/main" id="{FFCE9B1B-21D3-96ED-3DB1-65B861E2D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417" y="3043883"/>
            <a:ext cx="3114261" cy="224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1FDB644B-3C85-CBAE-CB5A-EFF74C8C8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9224" y="1497832"/>
            <a:ext cx="4327697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“Filosófica”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0CCF408-3EB1-DD45-72F7-B9CAAA44D7FF}"/>
              </a:ext>
            </a:extLst>
          </p:cNvPr>
          <p:cNvSpPr txBox="1">
            <a:spLocks noChangeArrowheads="1"/>
          </p:cNvSpPr>
          <p:nvPr/>
        </p:nvSpPr>
        <p:spPr>
          <a:xfrm>
            <a:off x="4467585" y="2056686"/>
            <a:ext cx="3977639" cy="480131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 lnSpcReduction="10000"/>
          </a:bodyPr>
          <a:lstStyle/>
          <a:p>
            <a:pPr marL="365760" indent="-256032" algn="just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endParaRPr lang="pt-BR" dirty="0">
              <a:solidFill>
                <a:srgbClr val="002060"/>
              </a:solidFill>
              <a:cs typeface="Arial" charset="0"/>
            </a:endParaRPr>
          </a:p>
          <a:p>
            <a:pPr marL="365760" indent="-256032" algn="ctr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pt-BR" sz="2000" b="1" i="1" u="sng" dirty="0">
                <a:solidFill>
                  <a:srgbClr val="C00000"/>
                </a:solidFill>
                <a:latin typeface="Verdana" pitchFamily="34" charset="0"/>
                <a:cs typeface="Arial" charset="0"/>
              </a:rPr>
              <a:t>Refere-se</a:t>
            </a:r>
            <a:r>
              <a:rPr lang="pt-BR" sz="2000" dirty="0">
                <a:solidFill>
                  <a:srgbClr val="002060"/>
                </a:solidFill>
                <a:latin typeface="Verdana" pitchFamily="34" charset="0"/>
                <a:cs typeface="Arial" charset="0"/>
              </a:rPr>
              <a:t> a </a:t>
            </a:r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apresentação</a:t>
            </a:r>
            <a:r>
              <a:rPr lang="pt-BR" sz="2000" i="1" dirty="0">
                <a:solidFill>
                  <a:srgbClr val="002060"/>
                </a:solidFill>
                <a:latin typeface="Verdana" pitchFamily="34" charset="0"/>
                <a:cs typeface="Arial" charset="0"/>
              </a:rPr>
              <a:t> </a:t>
            </a:r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de forma clara e sistemática </a:t>
            </a:r>
            <a:r>
              <a:rPr lang="pt-BR" sz="2000" dirty="0">
                <a:solidFill>
                  <a:srgbClr val="002060"/>
                </a:solidFill>
                <a:latin typeface="Verdana" pitchFamily="34" charset="0"/>
                <a:cs typeface="Arial" charset="0"/>
              </a:rPr>
              <a:t>os </a:t>
            </a:r>
            <a:r>
              <a:rPr lang="pt-B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atos e fatos </a:t>
            </a:r>
            <a:r>
              <a:rPr lang="pt-BR" sz="2000" dirty="0">
                <a:latin typeface="Verdana" pitchFamily="34" charset="0"/>
                <a:cs typeface="Arial" charset="0"/>
              </a:rPr>
              <a:t>ocorridos em determinado período com vistas a</a:t>
            </a:r>
            <a:r>
              <a:rPr lang="pt-BR" sz="2000" dirty="0">
                <a:solidFill>
                  <a:srgbClr val="002060"/>
                </a:solidFill>
                <a:latin typeface="Verdana" pitchFamily="34" charset="0"/>
                <a:cs typeface="Arial" charset="0"/>
              </a:rPr>
              <a:t> </a:t>
            </a:r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análise</a:t>
            </a:r>
            <a:r>
              <a:rPr lang="pt-BR" sz="2000" dirty="0">
                <a:solidFill>
                  <a:srgbClr val="002060"/>
                </a:solidFill>
                <a:latin typeface="Verdana" pitchFamily="34" charset="0"/>
                <a:cs typeface="Arial" charset="0"/>
              </a:rPr>
              <a:t> que </a:t>
            </a:r>
            <a:r>
              <a:rPr lang="pt-B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objetiva </a:t>
            </a:r>
            <a:r>
              <a:rPr lang="pt-BR" sz="20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opinar</a:t>
            </a:r>
            <a:r>
              <a:rPr lang="pt-B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 sobre a </a:t>
            </a:r>
            <a:r>
              <a:rPr lang="pt-BR" sz="20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gestão</a:t>
            </a:r>
            <a:r>
              <a:rPr lang="pt-B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 </a:t>
            </a:r>
            <a:r>
              <a:rPr lang="pt-BR" sz="2000" dirty="0">
                <a:latin typeface="Verdana" pitchFamily="34" charset="0"/>
                <a:cs typeface="Arial" charset="0"/>
              </a:rPr>
              <a:t>dos administradores, quanto a </a:t>
            </a:r>
            <a:r>
              <a:rPr lang="pt-BR" sz="2000" b="1" i="1" dirty="0">
                <a:solidFill>
                  <a:srgbClr val="F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situação social </a:t>
            </a:r>
            <a:r>
              <a:rPr lang="pt-BR" sz="2000" dirty="0">
                <a:latin typeface="Verdana" pitchFamily="34" charset="0"/>
                <a:cs typeface="Arial" charset="0"/>
              </a:rPr>
              <a:t>(</a:t>
            </a:r>
            <a:r>
              <a:rPr lang="pt-BR" sz="2000" u="sng" dirty="0">
                <a:latin typeface="Verdana" pitchFamily="34" charset="0"/>
                <a:cs typeface="Arial" charset="0"/>
              </a:rPr>
              <a:t>da comunidade</a:t>
            </a:r>
            <a:r>
              <a:rPr lang="pt-BR" sz="2000" dirty="0">
                <a:latin typeface="Verdana" pitchFamily="34" charset="0"/>
                <a:cs typeface="Arial" charset="0"/>
              </a:rPr>
              <a:t>)</a:t>
            </a:r>
            <a:r>
              <a:rPr lang="pt-B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, patrimonial e econômica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(do Município)</a:t>
            </a:r>
            <a:r>
              <a:rPr lang="pt-BR" sz="2000" dirty="0">
                <a:latin typeface="Verdana" pitchFamily="34" charset="0"/>
                <a:cs typeface="Arial" charset="0"/>
              </a:rPr>
              <a:t>, e ainda, sobre a</a:t>
            </a:r>
            <a:r>
              <a:rPr lang="pt-BR" sz="2000" dirty="0">
                <a:solidFill>
                  <a:srgbClr val="002060"/>
                </a:solidFill>
                <a:latin typeface="Verdana" pitchFamily="34" charset="0"/>
                <a:cs typeface="Arial" charset="0"/>
              </a:rPr>
              <a:t> </a:t>
            </a:r>
            <a:r>
              <a:rPr lang="pt-B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responsabilidade das pessoas incumbidas do destino dos recursos públicos</a:t>
            </a:r>
            <a:r>
              <a:rPr lang="pt-BR" sz="2000" dirty="0">
                <a:solidFill>
                  <a:srgbClr val="002060"/>
                </a:solidFill>
                <a:latin typeface="Verdana" pitchFamily="34" charset="0"/>
                <a:cs typeface="Arial" charset="0"/>
              </a:rPr>
              <a:t>.</a:t>
            </a:r>
          </a:p>
        </p:txBody>
      </p:sp>
      <p:pic>
        <p:nvPicPr>
          <p:cNvPr id="1032" name="Picture 8" descr="GIFs do globo - Girando a Terra gratuitamente em imagens animadas ...">
            <a:extLst>
              <a:ext uri="{FF2B5EF4-FFF2-40B4-BE49-F238E27FC236}">
                <a16:creationId xmlns:a16="http://schemas.microsoft.com/office/drawing/2014/main" id="{027DC2EE-F5E0-CB4C-32E1-2081D6B02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722" y="630039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6">
            <a:extLst>
              <a:ext uri="{FF2B5EF4-FFF2-40B4-BE49-F238E27FC236}">
                <a16:creationId xmlns:a16="http://schemas.microsoft.com/office/drawing/2014/main" id="{8FCF504E-7379-D925-C297-4B09A67C3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472" y="951295"/>
            <a:ext cx="3597224" cy="562630"/>
          </a:xfrm>
          <a:prstGeom prst="ellipse">
            <a:avLst/>
          </a:prstGeom>
          <a:solidFill>
            <a:schemeClr val="tx1"/>
          </a:solidFill>
          <a:ln w="9525">
            <a:solidFill>
              <a:srgbClr val="FF0000"/>
            </a:solidFill>
            <a:round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Auditoria Institucional</a:t>
            </a:r>
          </a:p>
        </p:txBody>
      </p:sp>
      <p:sp>
        <p:nvSpPr>
          <p:cNvPr id="15" name="Oval 6">
            <a:extLst>
              <a:ext uri="{FF2B5EF4-FFF2-40B4-BE49-F238E27FC236}">
                <a16:creationId xmlns:a16="http://schemas.microsoft.com/office/drawing/2014/main" id="{92CDA9D6-9650-B5D3-1DE6-2EE61C4C0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042" y="6033739"/>
            <a:ext cx="3361266" cy="562630"/>
          </a:xfrm>
          <a:prstGeom prst="ellipse">
            <a:avLst/>
          </a:prstGeom>
          <a:solidFill>
            <a:srgbClr val="0033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Controle Interno</a:t>
            </a:r>
          </a:p>
        </p:txBody>
      </p:sp>
      <p:sp>
        <p:nvSpPr>
          <p:cNvPr id="16" name="Oval 6">
            <a:extLst>
              <a:ext uri="{FF2B5EF4-FFF2-40B4-BE49-F238E27FC236}">
                <a16:creationId xmlns:a16="http://schemas.microsoft.com/office/drawing/2014/main" id="{827EFD50-E0CC-63F4-A036-551C2CE3E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9393" y="4999511"/>
            <a:ext cx="4605630" cy="1428214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  <a:sp3d>
            <a:bevelT prst="angle"/>
          </a:sp3d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razão da abrangência, </a:t>
            </a:r>
          </a:p>
          <a:p>
            <a:pPr algn="ctr">
              <a:defRPr/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vamos refletir desde </a:t>
            </a:r>
          </a:p>
          <a:p>
            <a:pPr algn="ctr">
              <a:defRPr/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pt-BR" sz="20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primeiro dia de mandato</a:t>
            </a: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77754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5" grpId="0" animBg="1"/>
      <p:bldP spid="12" grpId="0" animBg="1"/>
      <p:bldP spid="13" grpId="0" build="p" autoUpdateAnimBg="0"/>
      <p:bldP spid="5" grpId="0" animBg="1"/>
      <p:bldP spid="6" grpId="0" build="p" autoUpdateAnimBg="0"/>
      <p:bldP spid="6" grpId="1" animBg="1"/>
      <p:bldP spid="14" grpId="0" animBg="1"/>
      <p:bldP spid="15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378" name="Text Box 2">
            <a:extLst>
              <a:ext uri="{FF2B5EF4-FFF2-40B4-BE49-F238E27FC236}">
                <a16:creationId xmlns:a16="http://schemas.microsoft.com/office/drawing/2014/main" id="{6B342FC3-97BF-AFD8-CB7E-AFEC8FA10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349" y="1653371"/>
            <a:ext cx="10966838" cy="3785652"/>
          </a:xfrm>
          <a:prstGeom prst="rect">
            <a:avLst/>
          </a:prstGeom>
          <a:gradFill flip="none" rotWithShape="1">
            <a:gsLst>
              <a:gs pos="0">
                <a:srgbClr val="B6EDFF">
                  <a:shade val="30000"/>
                  <a:satMod val="115000"/>
                </a:srgbClr>
              </a:gs>
              <a:gs pos="50000">
                <a:srgbClr val="B6EDFF">
                  <a:shade val="67500"/>
                  <a:satMod val="115000"/>
                </a:srgbClr>
              </a:gs>
              <a:gs pos="100000">
                <a:srgbClr val="B6ED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32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Prestará contas </a:t>
            </a:r>
            <a:r>
              <a:rPr lang="pt-BR" sz="3200" b="1" i="1" u="sng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qualquer pessoa física ou jurídica, pública ou privada</a:t>
            </a:r>
            <a:r>
              <a:rPr lang="pt-BR" sz="3200" dirty="0">
                <a:solidFill>
                  <a:schemeClr val="bg2">
                    <a:lumMod val="10000"/>
                  </a:schemeClr>
                </a:solidFill>
                <a:latin typeface="Arial" charset="0"/>
                <a:cs typeface="Arial" charset="0"/>
              </a:rPr>
              <a:t>, que </a:t>
            </a:r>
            <a:r>
              <a:rPr lang="pt-BR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utilize, arrecade, guarde, gerencie ou administre dinheiros, bens e valores públicos </a:t>
            </a:r>
            <a:r>
              <a:rPr lang="pt-BR" sz="3200" dirty="0">
                <a:solidFill>
                  <a:schemeClr val="bg2">
                    <a:lumMod val="10000"/>
                  </a:schemeClr>
                </a:solidFill>
                <a:latin typeface="Arial" charset="0"/>
                <a:cs typeface="Arial" charset="0"/>
              </a:rPr>
              <a:t>ou pelos quais a União responda, ou que, em nome desta, assuma obrigações de natureza pecuniária</a:t>
            </a:r>
            <a:r>
              <a:rPr lang="pt-BR" sz="3200" dirty="0">
                <a:solidFill>
                  <a:schemeClr val="bg2">
                    <a:lumMod val="10000"/>
                  </a:schemeClr>
                </a:solidFill>
                <a:cs typeface="Arial" charset="0"/>
              </a:rPr>
              <a:t>.</a:t>
            </a:r>
          </a:p>
          <a:p>
            <a:pPr algn="just">
              <a:defRPr/>
            </a:pPr>
            <a:r>
              <a:rPr lang="pt-BR" sz="2000" dirty="0">
                <a:cs typeface="Arial" charset="0"/>
              </a:rPr>
              <a:t>(</a:t>
            </a:r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§ ú art. 70 CRFB/88</a:t>
            </a:r>
            <a:r>
              <a:rPr lang="pt-BR" sz="2000" dirty="0">
                <a:cs typeface="Arial" charset="0"/>
              </a:rPr>
              <a:t>)   </a:t>
            </a:r>
          </a:p>
          <a:p>
            <a:pPr algn="just">
              <a:defRPr/>
            </a:pP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(§ ú art. 74 – Constituição do Estado do Paraná) </a:t>
            </a:r>
          </a:p>
          <a:p>
            <a:pPr algn="just">
              <a:defRPr/>
            </a:pP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(§ ú art. 59 LOM Município de Curitiba)</a:t>
            </a:r>
          </a:p>
          <a:p>
            <a:pPr algn="just">
              <a:defRPr/>
            </a:pP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(LOM??)</a:t>
            </a:r>
          </a:p>
        </p:txBody>
      </p:sp>
      <p:sp>
        <p:nvSpPr>
          <p:cNvPr id="225284" name="Text Box 4">
            <a:extLst>
              <a:ext uri="{FF2B5EF4-FFF2-40B4-BE49-F238E27FC236}">
                <a16:creationId xmlns:a16="http://schemas.microsoft.com/office/drawing/2014/main" id="{C794275F-7996-A427-ECC6-40CD0843C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8426" y="735459"/>
            <a:ext cx="5887278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Quem deve prestar contas???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DC4BA24-BE47-3594-627E-EAECBD0D2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1" y="56988"/>
            <a:ext cx="11384280" cy="528638"/>
          </a:xfrm>
          <a:prstGeom prst="rect">
            <a:avLst/>
          </a:prstGeom>
          <a:solidFill>
            <a:srgbClr val="92D05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Prestação de Contas</a:t>
            </a:r>
            <a:endParaRPr lang="pt-BR" sz="2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" name="Rolagem: Horizontal 2">
            <a:extLst>
              <a:ext uri="{FF2B5EF4-FFF2-40B4-BE49-F238E27FC236}">
                <a16:creationId xmlns:a16="http://schemas.microsoft.com/office/drawing/2014/main" id="{ED217303-951F-EF7D-CA79-DD5C20A6DFB7}"/>
              </a:ext>
            </a:extLst>
          </p:cNvPr>
          <p:cNvSpPr/>
          <p:nvPr/>
        </p:nvSpPr>
        <p:spPr>
          <a:xfrm>
            <a:off x="689107" y="5181598"/>
            <a:ext cx="4704523" cy="1619414"/>
          </a:xfrm>
          <a:prstGeom prst="horizontalScroll">
            <a:avLst/>
          </a:prstGeom>
          <a:solidFill>
            <a:srgbClr val="00204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“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sociedade tem o direito de pedir conta, a todo agente público, quanto à sua administração</a:t>
            </a:r>
            <a:r>
              <a:rPr lang="pt-BR" dirty="0"/>
              <a:t>”</a:t>
            </a:r>
          </a:p>
          <a:p>
            <a:pPr algn="ctr"/>
            <a:r>
              <a:rPr lang="pt-BR" sz="1400" dirty="0"/>
              <a:t>(Declaração dos Direitos do Homem e do Cidadão,</a:t>
            </a:r>
            <a:r>
              <a:rPr lang="pt-BR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1789</a:t>
            </a:r>
            <a:r>
              <a:rPr lang="pt-BR" sz="1400" dirty="0"/>
              <a:t>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0A491A-44F5-D9BC-2876-F35017B33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5015" y="5229227"/>
            <a:ext cx="5314134" cy="1343801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50000">
                <a:srgbClr val="006600"/>
              </a:gs>
              <a:gs pos="100000">
                <a:srgbClr val="000000"/>
              </a:gs>
            </a:gsLst>
            <a:lin ang="5400000" scaled="1"/>
          </a:gradFill>
          <a:ln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None/>
            </a:pPr>
            <a:r>
              <a:rPr lang="pt-BR" altLang="pt-BR" sz="3600" dirty="0"/>
              <a:t> </a:t>
            </a:r>
            <a:r>
              <a:rPr lang="pt-BR" altLang="pt-BR" sz="2400" b="1" i="1" dirty="0">
                <a:solidFill>
                  <a:schemeClr val="bg1"/>
                </a:solidFill>
              </a:rPr>
              <a:t>“E muito tempo depois, veio o senhor daqueles servos e ajustou contas com eles”</a:t>
            </a:r>
            <a:r>
              <a:rPr lang="pt-BR" altLang="pt-BR" sz="2400" b="1" dirty="0">
                <a:solidFill>
                  <a:schemeClr val="bg1"/>
                </a:solidFill>
              </a:rPr>
              <a:t>.</a:t>
            </a:r>
            <a:r>
              <a:rPr lang="pt-BR" altLang="pt-BR" sz="1800" b="1" i="1" dirty="0">
                <a:solidFill>
                  <a:schemeClr val="bg1"/>
                </a:solidFill>
              </a:rPr>
              <a:t> </a:t>
            </a:r>
            <a:r>
              <a:rPr lang="pt-BR" altLang="pt-BR" sz="1400" b="1" i="1" dirty="0">
                <a:solidFill>
                  <a:schemeClr val="bg1"/>
                </a:solidFill>
              </a:rPr>
              <a:t>(</a:t>
            </a:r>
            <a:r>
              <a:rPr lang="pt-BR" altLang="pt-BR" sz="1400" b="1" i="1" dirty="0" err="1">
                <a:solidFill>
                  <a:schemeClr val="bg1"/>
                </a:solidFill>
              </a:rPr>
              <a:t>Mt</a:t>
            </a:r>
            <a:r>
              <a:rPr lang="pt-BR" altLang="pt-BR" sz="1400" b="1" i="1" dirty="0">
                <a:solidFill>
                  <a:schemeClr val="bg1"/>
                </a:solidFill>
              </a:rPr>
              <a:t>. 25:19, na parábola dos dez talentos.)</a:t>
            </a:r>
            <a:endParaRPr lang="pt-BR" altLang="pt-BR" sz="1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gora tudo faz sentido! | Naruto Shippuden Online Amino">
            <a:extLst>
              <a:ext uri="{FF2B5EF4-FFF2-40B4-BE49-F238E27FC236}">
                <a16:creationId xmlns:a16="http://schemas.microsoft.com/office/drawing/2014/main" id="{77274E9A-9C8B-902C-C63F-E8CD7F88E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88"/>
            <a:ext cx="2223099" cy="166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7C1FCA2F-A0E2-C29A-2B45-136634CE3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7733" y="1495344"/>
            <a:ext cx="5604344" cy="2215991"/>
          </a:xfrm>
          <a:prstGeom prst="rect">
            <a:avLst/>
          </a:prstGeom>
          <a:solidFill>
            <a:schemeClr val="tx1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300" dirty="0">
                <a:solidFill>
                  <a:schemeClr val="bg1"/>
                </a:solidFill>
              </a:rPr>
              <a:t>O </a:t>
            </a:r>
            <a:r>
              <a:rPr lang="pt-BR" sz="2300" u="sng" dirty="0">
                <a:solidFill>
                  <a:schemeClr val="bg1"/>
                </a:solidFill>
              </a:rPr>
              <a:t>Prefeito deve prestar contas</a:t>
            </a:r>
            <a:r>
              <a:rPr lang="pt-BR" sz="2300" dirty="0">
                <a:solidFill>
                  <a:schemeClr val="bg1"/>
                </a:solidFill>
              </a:rPr>
              <a:t> de sua </a:t>
            </a:r>
            <a:r>
              <a:rPr lang="pt-BR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gestão e desempenho</a:t>
            </a:r>
            <a:r>
              <a:rPr lang="pt-BR" sz="2300" dirty="0">
                <a:solidFill>
                  <a:schemeClr val="bg1"/>
                </a:solidFill>
              </a:rPr>
              <a:t>, assim como do uso dos recursos, </a:t>
            </a:r>
            <a:r>
              <a:rPr lang="pt-BR" sz="23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tanto para aqueles que proveem os recursos como para aqueles que dependem dos serviços prestados</a:t>
            </a:r>
            <a:r>
              <a:rPr lang="pt-BR" sz="2300" dirty="0">
                <a:solidFill>
                  <a:srgbClr val="FFFF00"/>
                </a:solidFill>
              </a:rPr>
              <a:t> </a:t>
            </a:r>
            <a:r>
              <a:rPr lang="pt-BR" sz="2300" dirty="0">
                <a:solidFill>
                  <a:schemeClr val="bg1"/>
                </a:solidFill>
              </a:rPr>
              <a:t>com a utilização de tais recursos, incluindo os cidadãos.</a:t>
            </a:r>
            <a:endParaRPr lang="pt-BR" sz="23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B684599C-5603-A7C2-BFA0-A72AF2BAF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749" y="3832663"/>
            <a:ext cx="6992223" cy="1631216"/>
          </a:xfrm>
          <a:prstGeom prst="rect">
            <a:avLst/>
          </a:prstGeom>
          <a:solidFill>
            <a:schemeClr val="tx1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 o Prefeito não apresentar a PCA na época própria, caberá à Câmara constituir comissão de vereadores para “</a:t>
            </a:r>
            <a:r>
              <a:rPr lang="pt-B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Tomada de Contas</a:t>
            </a: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”, promovendo a responsabilização cabível pelas irregularidades encontradas, além da possibilidade de intervenção do Estado. </a:t>
            </a:r>
            <a:r>
              <a:rPr lang="pt-B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(CRFB/88  art.35,II)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84CC89F9-A725-E581-3B6E-B2CB6C2E9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7385" y="1385354"/>
            <a:ext cx="4145114" cy="1631216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scene3d>
            <a:camera prst="perspectiveContrastingRightFacing"/>
            <a:lightRig rig="threePt" dir="t"/>
          </a:scene3d>
        </p:spPr>
        <p:txBody>
          <a:bodyPr wrap="square">
            <a:spAutoFit/>
          </a:bodyPr>
          <a:lstStyle/>
          <a:p>
            <a:pPr algn="just"/>
            <a:r>
              <a:rPr lang="pt-BR" sz="2000" b="1" i="1" cap="all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Lrf</a:t>
            </a:r>
            <a:r>
              <a:rPr lang="pt-BR" sz="2000" b="1" i="1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art. 49</a:t>
            </a:r>
            <a:r>
              <a:rPr lang="pt-BR" sz="2000" dirty="0"/>
              <a:t>.</a:t>
            </a:r>
            <a:r>
              <a:rPr lang="pt-BR" sz="2000" b="1" dirty="0"/>
              <a:t> </a:t>
            </a: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ficarão disponíveis, durante todo o exercício, no respectivo Poder Legislativo e no órgão técnico responsável pela sua elaboração. </a:t>
            </a:r>
            <a:r>
              <a:rPr lang="pt-B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CRFB/88 art. 31, §3º 60d.)</a:t>
            </a:r>
            <a:endParaRPr lang="pt-B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335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869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9378" grpId="0" animBg="1"/>
      <p:bldP spid="3" grpId="0" animBg="1"/>
      <p:bldP spid="4" grpId="0" build="p" autoUpdateAnimBg="0" advAuto="0"/>
      <p:bldP spid="4" grpId="1" build="p" animBg="1"/>
      <p:bldP spid="5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>
          <a:extLst>
            <a:ext uri="{FF2B5EF4-FFF2-40B4-BE49-F238E27FC236}">
              <a16:creationId xmlns:a16="http://schemas.microsoft.com/office/drawing/2014/main" id="{BE4ECF24-C9B6-4D4E-D38D-F881E8F11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615ABD29-8BDE-14F5-C687-AA81A00F1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35" y="1124773"/>
            <a:ext cx="1149991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P.: Os servidores são também responsáveis pelos erros apontados nos relatórios do TCE?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395B7381-D0F4-06CD-3716-CFE526577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2" y="2133410"/>
            <a:ext cx="11270308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 instrumentos/relatórios, </a:t>
            </a: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várias falhas são atribuídas a contadores, orçamentistas, procuradores, responsáveis por adiantamentos, fiscais de contratos, gestores de fundos e de convênios, tesoureiros e almoxarifes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pt-BR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afinal, tais profissionais utilizam, guardam ou </a:t>
            </a:r>
            <a:r>
              <a:rPr lang="pt-BR" sz="2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gerenciam</a:t>
            </a:r>
            <a:r>
              <a:rPr lang="pt-BR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valores públicos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quer dizer, </a:t>
            </a:r>
            <a:r>
              <a:rPr lang="pt-BR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inserem-se em norma constitucional</a:t>
            </a:r>
            <a:r>
              <a:rPr lang="pt-B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!!!</a:t>
            </a:r>
            <a:endParaRPr lang="pt-B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89A4BBC-E1C4-CE3A-5FD6-BC8B3D9594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1" y="216012"/>
            <a:ext cx="11384280" cy="528638"/>
          </a:xfrm>
          <a:prstGeom prst="rect">
            <a:avLst/>
          </a:prstGeom>
          <a:solidFill>
            <a:srgbClr val="92D05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Prestação de Contas</a:t>
            </a:r>
            <a:endParaRPr lang="pt-BR" sz="2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9707FC5C-406E-5E3E-2BAC-B9C402E6F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343" y="3540983"/>
            <a:ext cx="11270308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pt-BR" sz="2000" dirty="0"/>
              <a:t>Diante da  moderação na LC 64/90 (&gt; art.14 § 9º da CRFB/88), os órgãos do </a:t>
            </a:r>
            <a:r>
              <a:rPr lang="pt-BR" sz="2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Controle Externo </a:t>
            </a:r>
            <a:r>
              <a:rPr lang="pt-BR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têm aprofundado seus exames</a:t>
            </a:r>
            <a:r>
              <a:rPr lang="pt-BR" sz="2000" dirty="0"/>
              <a:t> à vista de malfeitos com o dinheiro público, posto que </a:t>
            </a:r>
            <a:r>
              <a:rPr lang="pt-BR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 termos de fiscalização</a:t>
            </a:r>
            <a:r>
              <a:rPr lang="pt-BR" sz="2000" dirty="0"/>
              <a:t>, </a:t>
            </a:r>
            <a:r>
              <a:rPr lang="pt-BR" sz="2000" b="1" dirty="0">
                <a:solidFill>
                  <a:srgbClr val="C00000"/>
                </a:solidFill>
              </a:rPr>
              <a:t>vem comparecendo </a:t>
            </a:r>
            <a:r>
              <a:rPr lang="pt-BR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pt-BR" sz="2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nome</a:t>
            </a:r>
            <a:r>
              <a:rPr lang="pt-BR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 fiscais de contratos</a:t>
            </a:r>
            <a:r>
              <a:rPr lang="pt-BR" sz="2000" dirty="0"/>
              <a:t>, </a:t>
            </a:r>
            <a:r>
              <a:rPr lang="pt-B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 que monitoram parcerias com o 3º Setor</a:t>
            </a:r>
            <a:r>
              <a:rPr lang="pt-BR" sz="2000" dirty="0"/>
              <a:t>, </a:t>
            </a:r>
            <a:r>
              <a:rPr lang="pt-B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 que recebem materiais e serviços</a:t>
            </a:r>
            <a:r>
              <a:rPr lang="pt-BR" sz="2000" dirty="0"/>
              <a:t>, entre outros funcionários (</a:t>
            </a:r>
            <a:r>
              <a:rPr lang="pt-BR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interlocutores</a:t>
            </a:r>
            <a:r>
              <a:rPr lang="pt-BR" sz="2000" dirty="0"/>
              <a:t>).</a:t>
            </a:r>
            <a:endParaRPr lang="pt-BR" dirty="0"/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51769B5E-3494-4912-56F6-53EB047D8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22" y="5195974"/>
            <a:ext cx="11757030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pt-BR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R.: Assim, resta claro que os servidores também podem ser responsabilizados, em nível administrativo, civil ou criminal.</a:t>
            </a:r>
            <a:endParaRPr lang="pt-BR" sz="2800" i="1" dirty="0">
              <a:solidFill>
                <a:srgbClr val="C00000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620BE5B-CCC8-7063-9600-475503C3C94D}"/>
              </a:ext>
            </a:extLst>
          </p:cNvPr>
          <p:cNvSpPr txBox="1">
            <a:spLocks noChangeArrowheads="1"/>
          </p:cNvSpPr>
          <p:nvPr/>
        </p:nvSpPr>
        <p:spPr>
          <a:xfrm>
            <a:off x="8388626" y="165721"/>
            <a:ext cx="3405819" cy="839809"/>
          </a:xfrm>
          <a:prstGeom prst="rect">
            <a:avLst/>
          </a:prstGeom>
          <a:solidFill>
            <a:srgbClr val="000000"/>
          </a:solidFill>
          <a:ln>
            <a:solidFill>
              <a:srgbClr val="FFFF00"/>
            </a:solidFill>
            <a:miter lim="800000"/>
            <a:headEnd/>
            <a:tailEnd/>
          </a:ln>
          <a:scene3d>
            <a:camera prst="isometricOffAxis1Right"/>
            <a:lightRig rig="threePt" dir="t"/>
          </a:scene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altLang="pt-BR" sz="1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Constatações destas situações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pt-BR" altLang="pt-BR" sz="18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Relatório da Administração</a:t>
            </a:r>
            <a:endParaRPr lang="pt-BR" altLang="pt-BR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030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2" grpId="0" animBg="1"/>
      <p:bldP spid="4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78719-6B95-8D22-D5C9-2F1532BA0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f de un animal haciendo el gesto de: &quot;Te estoy vigilando&quot; | Historias ...">
            <a:extLst>
              <a:ext uri="{FF2B5EF4-FFF2-40B4-BE49-F238E27FC236}">
                <a16:creationId xmlns:a16="http://schemas.microsoft.com/office/drawing/2014/main" id="{A3A80B97-FC7F-03B3-0A39-090E96DFD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280087"/>
            <a:ext cx="2176594" cy="217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2F36E4DC-D02E-B0C6-69D2-DF35D3373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65" y="25017"/>
            <a:ext cx="11940209" cy="40011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bIns="0">
            <a:spAutoFit/>
          </a:bodyPr>
          <a:lstStyle/>
          <a:p>
            <a:pPr algn="just">
              <a:defRPr/>
            </a:pPr>
            <a:r>
              <a:rPr lang="pt-BR" sz="23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Verificação rotineira e preventiva quanto ao preparo e encaminhamento das Contas</a:t>
            </a:r>
            <a:endParaRPr lang="pt-BR" sz="2300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D33FFD9-7F7D-B92A-AB91-9DFCD5262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50" y="878080"/>
            <a:ext cx="4667498" cy="353943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bIns="0"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Cuidados e Providências!!</a:t>
            </a:r>
            <a:endParaRPr lang="pt-BR" sz="2000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3BD93F31-AE45-2B08-CB4E-5604BD0F0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562" y="3354560"/>
            <a:ext cx="9174479" cy="400110"/>
          </a:xfrm>
          <a:prstGeom prst="rect">
            <a:avLst/>
          </a:prstGeom>
          <a:gradFill flip="none" rotWithShape="1">
            <a:gsLst>
              <a:gs pos="0">
                <a:srgbClr val="B6EDFF">
                  <a:shade val="30000"/>
                  <a:satMod val="115000"/>
                </a:srgbClr>
              </a:gs>
              <a:gs pos="50000">
                <a:srgbClr val="B6EDFF">
                  <a:shade val="67500"/>
                  <a:satMod val="115000"/>
                </a:srgbClr>
              </a:gs>
              <a:gs pos="100000">
                <a:srgbClr val="B6ED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Plano de Contas Aplicável ao Setor Público – PCASP 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B6CDFA7B-E2A3-83E2-1393-A91645A6A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6962" y="3772003"/>
            <a:ext cx="9174479" cy="400110"/>
          </a:xfrm>
          <a:prstGeom prst="rect">
            <a:avLst/>
          </a:prstGeom>
          <a:gradFill flip="none" rotWithShape="1">
            <a:gsLst>
              <a:gs pos="0">
                <a:srgbClr val="B6EDFF">
                  <a:shade val="30000"/>
                  <a:satMod val="115000"/>
                </a:srgbClr>
              </a:gs>
              <a:gs pos="50000">
                <a:srgbClr val="B6EDFF">
                  <a:shade val="67500"/>
                  <a:satMod val="115000"/>
                </a:srgbClr>
              </a:gs>
              <a:gs pos="100000">
                <a:srgbClr val="B6ED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Transparência e os Usuários das Informações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FC5B0015-9CD4-6B55-B0AF-5595E5CC4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9362" y="4202705"/>
            <a:ext cx="9174479" cy="400110"/>
          </a:xfrm>
          <a:prstGeom prst="rect">
            <a:avLst/>
          </a:prstGeom>
          <a:gradFill flip="none" rotWithShape="1">
            <a:gsLst>
              <a:gs pos="0">
                <a:srgbClr val="B6EDFF">
                  <a:shade val="30000"/>
                  <a:satMod val="115000"/>
                </a:srgbClr>
              </a:gs>
              <a:gs pos="50000">
                <a:srgbClr val="B6EDFF">
                  <a:shade val="67500"/>
                  <a:satMod val="115000"/>
                </a:srgbClr>
              </a:gs>
              <a:gs pos="100000">
                <a:srgbClr val="B6ED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Boas Práticas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8D651E61-6C3B-35CC-55F5-17A06CDB0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266" y="4624611"/>
            <a:ext cx="9174479" cy="400110"/>
          </a:xfrm>
          <a:prstGeom prst="rect">
            <a:avLst/>
          </a:prstGeom>
          <a:gradFill flip="none" rotWithShape="1">
            <a:gsLst>
              <a:gs pos="0">
                <a:srgbClr val="B6EDFF">
                  <a:shade val="30000"/>
                  <a:satMod val="115000"/>
                </a:srgbClr>
              </a:gs>
              <a:gs pos="50000">
                <a:srgbClr val="B6EDFF">
                  <a:shade val="67500"/>
                  <a:satMod val="115000"/>
                </a:srgbClr>
              </a:gs>
              <a:gs pos="100000">
                <a:srgbClr val="B6ED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Decreto de Encerramento Notas Explicativas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CB8642CA-7B47-870E-5561-8C854BA4E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666" y="5055305"/>
            <a:ext cx="9174479" cy="400110"/>
          </a:xfrm>
          <a:prstGeom prst="rect">
            <a:avLst/>
          </a:prstGeom>
          <a:gradFill flip="none" rotWithShape="1">
            <a:gsLst>
              <a:gs pos="0">
                <a:srgbClr val="B6EDFF">
                  <a:shade val="30000"/>
                  <a:satMod val="115000"/>
                </a:srgbClr>
              </a:gs>
              <a:gs pos="50000">
                <a:srgbClr val="B6EDFF">
                  <a:shade val="67500"/>
                  <a:satMod val="115000"/>
                </a:srgbClr>
              </a:gs>
              <a:gs pos="100000">
                <a:srgbClr val="B6ED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DCASP e RGF: Análise/Consolidação/Informações/Princípios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34439B6D-0B61-31D7-036D-11D012FDA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3066" y="5499246"/>
            <a:ext cx="9174479" cy="400110"/>
          </a:xfrm>
          <a:prstGeom prst="rect">
            <a:avLst/>
          </a:prstGeom>
          <a:gradFill flip="none" rotWithShape="1">
            <a:gsLst>
              <a:gs pos="0">
                <a:srgbClr val="B6EDFF">
                  <a:shade val="30000"/>
                  <a:satMod val="115000"/>
                </a:srgbClr>
              </a:gs>
              <a:gs pos="50000">
                <a:srgbClr val="B6EDFF">
                  <a:shade val="67500"/>
                  <a:satMod val="115000"/>
                </a:srgbClr>
              </a:gs>
              <a:gs pos="100000">
                <a:srgbClr val="B6ED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Notas Explicativas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17AE9524-4D74-A411-7810-71D1BE83F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466" y="5929944"/>
            <a:ext cx="9174479" cy="400110"/>
          </a:xfrm>
          <a:prstGeom prst="rect">
            <a:avLst/>
          </a:prstGeom>
          <a:gradFill flip="none" rotWithShape="1">
            <a:gsLst>
              <a:gs pos="0">
                <a:srgbClr val="B6EDFF">
                  <a:shade val="30000"/>
                  <a:satMod val="115000"/>
                </a:srgbClr>
              </a:gs>
              <a:gs pos="50000">
                <a:srgbClr val="B6EDFF">
                  <a:shade val="67500"/>
                  <a:satMod val="115000"/>
                </a:srgbClr>
              </a:gs>
              <a:gs pos="100000">
                <a:srgbClr val="B6ED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Relatório da Administração </a:t>
            </a: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5E5B84B3-DA0C-89AB-CAE2-8F44DD5C0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7866" y="6360636"/>
            <a:ext cx="9174479" cy="400110"/>
          </a:xfrm>
          <a:prstGeom prst="rect">
            <a:avLst/>
          </a:prstGeom>
          <a:gradFill flip="none" rotWithShape="1">
            <a:gsLst>
              <a:gs pos="0">
                <a:srgbClr val="B6EDFF">
                  <a:shade val="30000"/>
                  <a:satMod val="115000"/>
                </a:srgbClr>
              </a:gs>
              <a:gs pos="50000">
                <a:srgbClr val="B6EDFF">
                  <a:shade val="67500"/>
                  <a:satMod val="115000"/>
                </a:srgbClr>
              </a:gs>
              <a:gs pos="100000">
                <a:srgbClr val="B6ED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Recomendações</a:t>
            </a:r>
          </a:p>
        </p:txBody>
      </p:sp>
      <p:sp>
        <p:nvSpPr>
          <p:cNvPr id="12" name="AutoShape 3">
            <a:extLst>
              <a:ext uri="{FF2B5EF4-FFF2-40B4-BE49-F238E27FC236}">
                <a16:creationId xmlns:a16="http://schemas.microsoft.com/office/drawing/2014/main" id="{883E0480-3813-AD28-2FEA-FEE3688A1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1495" y="2119879"/>
            <a:ext cx="3505411" cy="50812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80"/>
              </a:gs>
              <a:gs pos="50000">
                <a:srgbClr val="FFFFFF"/>
              </a:gs>
              <a:gs pos="100000">
                <a:srgbClr val="00808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BOAS PRÁTICAS</a:t>
            </a:r>
          </a:p>
        </p:txBody>
      </p:sp>
      <p:pic>
        <p:nvPicPr>
          <p:cNvPr id="1040" name="Picture 16" descr="Gargalos de Processos de Negócios ⋆ Colaborae">
            <a:extLst>
              <a:ext uri="{FF2B5EF4-FFF2-40B4-BE49-F238E27FC236}">
                <a16:creationId xmlns:a16="http://schemas.microsoft.com/office/drawing/2014/main" id="{19D0C59C-2BAB-D3B2-779E-4ACC71E13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403" y="4317483"/>
            <a:ext cx="1724909" cy="2467226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">
            <a:extLst>
              <a:ext uri="{FF2B5EF4-FFF2-40B4-BE49-F238E27FC236}">
                <a16:creationId xmlns:a16="http://schemas.microsoft.com/office/drawing/2014/main" id="{9276A241-5945-EEAE-FB7B-DD576D9F8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930" y="2937121"/>
            <a:ext cx="9174479" cy="400110"/>
          </a:xfrm>
          <a:prstGeom prst="rect">
            <a:avLst/>
          </a:prstGeom>
          <a:gradFill flip="none" rotWithShape="1">
            <a:gsLst>
              <a:gs pos="0">
                <a:srgbClr val="B6EDFF">
                  <a:shade val="30000"/>
                  <a:satMod val="115000"/>
                </a:srgbClr>
              </a:gs>
              <a:gs pos="50000">
                <a:srgbClr val="B6EDFF">
                  <a:shade val="67500"/>
                  <a:satMod val="115000"/>
                </a:srgbClr>
              </a:gs>
              <a:gs pos="100000">
                <a:srgbClr val="B6ED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Instrumentos de Planejamento Público / Ciclo Orçamentário</a:t>
            </a: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B374BB70-6324-0498-2A55-EEFAD8339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026" y="2506431"/>
            <a:ext cx="9174479" cy="400110"/>
          </a:xfrm>
          <a:prstGeom prst="rect">
            <a:avLst/>
          </a:prstGeom>
          <a:gradFill flip="none" rotWithShape="1">
            <a:gsLst>
              <a:gs pos="0">
                <a:srgbClr val="B6EDFF">
                  <a:shade val="30000"/>
                  <a:satMod val="115000"/>
                </a:srgbClr>
              </a:gs>
              <a:gs pos="50000">
                <a:srgbClr val="B6EDFF">
                  <a:shade val="67500"/>
                  <a:satMod val="115000"/>
                </a:srgbClr>
              </a:gs>
              <a:gs pos="100000">
                <a:srgbClr val="B6ED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Panorama das Políticas Públicas</a:t>
            </a: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34896C43-F420-93D8-5B5B-33FAC8553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880" y="2075739"/>
            <a:ext cx="9174479" cy="400110"/>
          </a:xfrm>
          <a:prstGeom prst="rect">
            <a:avLst/>
          </a:prstGeom>
          <a:gradFill flip="none" rotWithShape="1">
            <a:gsLst>
              <a:gs pos="0">
                <a:srgbClr val="B6EDFF">
                  <a:shade val="30000"/>
                  <a:satMod val="115000"/>
                </a:srgbClr>
              </a:gs>
              <a:gs pos="50000">
                <a:srgbClr val="B6EDFF">
                  <a:shade val="67500"/>
                  <a:satMod val="115000"/>
                </a:srgbClr>
              </a:gs>
              <a:gs pos="100000">
                <a:srgbClr val="B6ED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Controle Interno  / Externo</a:t>
            </a:r>
          </a:p>
        </p:txBody>
      </p:sp>
    </p:spTree>
    <p:extLst>
      <p:ext uri="{BB962C8B-B14F-4D97-AF65-F5344CB8AC3E}">
        <p14:creationId xmlns:p14="http://schemas.microsoft.com/office/powerpoint/2010/main" val="222116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>
          <a:extLst>
            <a:ext uri="{FF2B5EF4-FFF2-40B4-BE49-F238E27FC236}">
              <a16:creationId xmlns:a16="http://schemas.microsoft.com/office/drawing/2014/main" id="{15425F70-66B9-C3BA-2482-1E169D187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uxograma: Processo Alternativo 6">
            <a:extLst>
              <a:ext uri="{FF2B5EF4-FFF2-40B4-BE49-F238E27FC236}">
                <a16:creationId xmlns:a16="http://schemas.microsoft.com/office/drawing/2014/main" id="{657E9174-679D-4BED-B1F7-7A945F8D615B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flowChartAlternateProcess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AF8810D4-E5EF-BB17-69AA-F53CEF5AC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288" y="55327"/>
            <a:ext cx="11018520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Controle Interno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ED016F1C-8093-2CDC-CEC2-BCBD817A2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685" y="772372"/>
            <a:ext cx="11330609" cy="167738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5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 é a função pela qual a </a:t>
            </a:r>
            <a:r>
              <a:rPr lang="pt-BR" sz="2500" b="1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Administração e o cidadão-contribuinte</a:t>
            </a:r>
            <a:r>
              <a:rPr lang="pt-BR" sz="25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500" u="sng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verificam</a:t>
            </a:r>
            <a:r>
              <a:rPr lang="pt-BR" sz="25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os planos, objetivos, metas, recursos ou insumos a eles destinados foram alcançados e utilizados com eficiência. Destacam-se:</a:t>
            </a:r>
            <a:r>
              <a:rPr lang="pt-BR" sz="2500" b="1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Controle Interno </a:t>
            </a:r>
            <a:r>
              <a:rPr lang="pt-BR" sz="2500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e; </a:t>
            </a:r>
            <a:r>
              <a:rPr lang="pt-BR" sz="2500" b="1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Controle Externo</a:t>
            </a:r>
            <a:r>
              <a:rPr lang="pt-BR" sz="28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800" dirty="0">
              <a:solidFill>
                <a:srgbClr val="003300"/>
              </a:solidFill>
              <a:cs typeface="Arial" charset="0"/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90465C4A-2677-E67F-6E5A-AB38D148B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91" y="2596214"/>
            <a:ext cx="3236345" cy="2000548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Controle Interno:</a:t>
            </a:r>
            <a:endParaRPr lang="pt-BR" sz="24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sz="2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pt-BR" sz="2400" b="1" i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Prévio”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sz="2400" b="1" i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“Concomitante</a:t>
            </a:r>
            <a:r>
              <a:rPr lang="pt-BR" sz="2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”; 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pt-BR" sz="2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pt-BR" sz="2400" b="1" i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Subsequente</a:t>
            </a:r>
            <a:r>
              <a:rPr lang="pt-BR" sz="2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pt-BR" sz="1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 4.320/64 arts. 75-80 (</a:t>
            </a:r>
            <a:r>
              <a:rPr lang="pt-BR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77</a:t>
            </a:r>
            <a:r>
              <a:rPr lang="pt-BR" sz="14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sz="28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8A6AEF93-EB8B-719A-692B-ABA7786CB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40" y="4735436"/>
            <a:ext cx="3310676" cy="1754326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pt-BR" dirty="0"/>
              <a:t> </a:t>
            </a:r>
            <a:r>
              <a:rPr lang="pt-BR" i="1" dirty="0"/>
              <a:t> CRFB/88, art. 74. </a:t>
            </a:r>
          </a:p>
          <a:p>
            <a:pPr algn="just"/>
            <a:r>
              <a:rPr lang="pt-BR" i="1" dirty="0"/>
              <a:t>§ 2º </a:t>
            </a:r>
            <a:r>
              <a:rPr lang="pt-BR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Qualquer</a:t>
            </a:r>
            <a:r>
              <a:rPr lang="pt-BR" i="1" dirty="0"/>
              <a:t> cidadão, partido político, associação ou sindicato </a:t>
            </a: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 parte legítima </a:t>
            </a:r>
            <a:r>
              <a:rPr lang="pt-BR" i="1" dirty="0"/>
              <a:t>para, na forma da lei, </a:t>
            </a: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denunciar irregularidades ou ilegalidades </a:t>
            </a:r>
            <a:r>
              <a:rPr lang="pt-BR" i="1" dirty="0"/>
              <a:t>perante o TCU”. </a:t>
            </a:r>
          </a:p>
        </p:txBody>
      </p:sp>
      <p:sp>
        <p:nvSpPr>
          <p:cNvPr id="27" name="Text Box 4">
            <a:extLst>
              <a:ext uri="{FF2B5EF4-FFF2-40B4-BE49-F238E27FC236}">
                <a16:creationId xmlns:a16="http://schemas.microsoft.com/office/drawing/2014/main" id="{4C2273D7-3B85-3E6D-4ABD-4A4017E8D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6773" y="4560307"/>
            <a:ext cx="3976852" cy="1754326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scene3d>
            <a:camera prst="perspectiveContrastingRightFacing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pt-BR" dirty="0"/>
              <a:t> </a:t>
            </a:r>
            <a:r>
              <a:rPr lang="pt-BR" i="1" dirty="0"/>
              <a:t>  CRFB/88 art. 74. </a:t>
            </a:r>
          </a:p>
          <a:p>
            <a:r>
              <a:rPr lang="pt-BR" i="1" dirty="0"/>
              <a:t>“§ 1º 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</a:t>
            </a:r>
            <a:r>
              <a:rPr lang="pt-BR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responsáveis pelo controle interno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ao tomarem conhecimento de qualquer irregularidade ou ilegalidade, dela darão ciência ao TCU, sob pena de </a:t>
            </a:r>
            <a:r>
              <a:rPr lang="pt-BR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responsabilidade solidária</a:t>
            </a:r>
            <a:r>
              <a:rPr lang="pt-BR" i="1" dirty="0"/>
              <a:t>.”</a:t>
            </a:r>
          </a:p>
        </p:txBody>
      </p:sp>
      <p:sp>
        <p:nvSpPr>
          <p:cNvPr id="28" name="Seta: Pentágono 27">
            <a:extLst>
              <a:ext uri="{FF2B5EF4-FFF2-40B4-BE49-F238E27FC236}">
                <a16:creationId xmlns:a16="http://schemas.microsoft.com/office/drawing/2014/main" id="{3981032D-34D6-37F9-3F00-A0CD3CD24D13}"/>
              </a:ext>
            </a:extLst>
          </p:cNvPr>
          <p:cNvSpPr/>
          <p:nvPr/>
        </p:nvSpPr>
        <p:spPr>
          <a:xfrm>
            <a:off x="3621697" y="2491405"/>
            <a:ext cx="2871394" cy="2048161"/>
          </a:xfrm>
          <a:prstGeom prst="homePlate">
            <a:avLst/>
          </a:prstGeom>
          <a:solidFill>
            <a:srgbClr val="02060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CRFB/88 art.74 (SCI integrado*)</a:t>
            </a:r>
          </a:p>
          <a:p>
            <a:pPr algn="just">
              <a:defRPr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IV – </a:t>
            </a: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pt-BR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apoiar”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 Controle Externo </a:t>
            </a:r>
            <a:endParaRPr lang="pt-B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4" descr="Reality - A Vaca Foi pro Brejo. | Fofocaline">
            <a:extLst>
              <a:ext uri="{FF2B5EF4-FFF2-40B4-BE49-F238E27FC236}">
                <a16:creationId xmlns:a16="http://schemas.microsoft.com/office/drawing/2014/main" id="{D3E14E74-9466-8FFF-BFC4-AD83BF85A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540" y="3838397"/>
            <a:ext cx="1004818" cy="75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lagem: Horizontal 31">
            <a:extLst>
              <a:ext uri="{FF2B5EF4-FFF2-40B4-BE49-F238E27FC236}">
                <a16:creationId xmlns:a16="http://schemas.microsoft.com/office/drawing/2014/main" id="{F74BFEFF-4F3E-BFEC-8F59-BFC850B45978}"/>
              </a:ext>
            </a:extLst>
          </p:cNvPr>
          <p:cNvSpPr/>
          <p:nvPr/>
        </p:nvSpPr>
        <p:spPr>
          <a:xfrm>
            <a:off x="6493092" y="2447775"/>
            <a:ext cx="5626018" cy="3416688"/>
          </a:xfrm>
          <a:prstGeom prst="horizontalScroll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*O Sistema de Controle Interno - SCI “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 um </a:t>
            </a:r>
            <a:r>
              <a:rPr lang="pt-BR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processo conduzido pela estrutura de governança 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pt-BR" b="1" i="1" u="sng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executado pela administração e por todo o corpo funcional da entidade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BR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integrado ao processo de gestão em todas as áreas e em todos os níveis de órgãos da entidade”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         </a:t>
            </a:r>
            <a:r>
              <a:rPr lang="pt-BR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(TCEPR)</a:t>
            </a:r>
          </a:p>
        </p:txBody>
      </p:sp>
      <p:sp>
        <p:nvSpPr>
          <p:cNvPr id="33" name="Text Box 3">
            <a:extLst>
              <a:ext uri="{FF2B5EF4-FFF2-40B4-BE49-F238E27FC236}">
                <a16:creationId xmlns:a16="http://schemas.microsoft.com/office/drawing/2014/main" id="{81C61014-5D98-E587-8C53-F895D632F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0309" y="3385645"/>
            <a:ext cx="2555936" cy="1754326"/>
          </a:xfrm>
          <a:prstGeom prst="rect">
            <a:avLst/>
          </a:prstGeom>
          <a:solidFill>
            <a:srgbClr val="CCFFFF"/>
          </a:solidFill>
          <a:ln w="9525">
            <a:solidFill>
              <a:srgbClr val="FF0000"/>
            </a:solidFill>
            <a:prstDash val="lgDashDot"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 eaLnBrk="0" hangingPunct="0"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pt-BR" altLang="pt-BR" sz="1800" b="0" i="0" u="none" dirty="0">
                <a:solidFill>
                  <a:srgbClr val="000099"/>
                </a:solidFill>
                <a:latin typeface="Tahoma" panose="020B0604030504040204" pitchFamily="34" charset="0"/>
              </a:rPr>
              <a:t>Aspectos da execução orçamentária  avaliados quando da </a:t>
            </a:r>
            <a:r>
              <a:rPr lang="pt-BR" altLang="pt-BR" sz="1800" u="none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emissão do parecer prévio</a:t>
            </a:r>
            <a:r>
              <a:rPr lang="pt-BR" altLang="pt-BR" sz="1800" b="0" i="0" u="none" dirty="0">
                <a:solidFill>
                  <a:srgbClr val="000099"/>
                </a:solidFill>
                <a:latin typeface="Tahoma" panose="020B0604030504040204" pitchFamily="34" charset="0"/>
              </a:rPr>
              <a:t>/julgamento das contas</a:t>
            </a:r>
          </a:p>
        </p:txBody>
      </p:sp>
      <p:sp>
        <p:nvSpPr>
          <p:cNvPr id="34" name="AutoShape 6">
            <a:extLst>
              <a:ext uri="{FF2B5EF4-FFF2-40B4-BE49-F238E27FC236}">
                <a16:creationId xmlns:a16="http://schemas.microsoft.com/office/drawing/2014/main" id="{E5AD2037-F33B-FD81-6A9E-750752305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5957" y="2873745"/>
            <a:ext cx="2486986" cy="457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CC6600"/>
              </a:gs>
              <a:gs pos="50000">
                <a:srgbClr val="FFFFFF"/>
              </a:gs>
              <a:gs pos="100000">
                <a:srgbClr val="CC6600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>
            <a:prstShdw prst="shdw11">
              <a:schemeClr val="bg2"/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pt-BR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LEGALIDADE</a:t>
            </a:r>
          </a:p>
        </p:txBody>
      </p:sp>
      <p:sp>
        <p:nvSpPr>
          <p:cNvPr id="35" name="AutoShape 7">
            <a:extLst>
              <a:ext uri="{FF2B5EF4-FFF2-40B4-BE49-F238E27FC236}">
                <a16:creationId xmlns:a16="http://schemas.microsoft.com/office/drawing/2014/main" id="{06E85398-F1C1-4D2A-7569-FAC5974DE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7661" y="3317048"/>
            <a:ext cx="2486986" cy="521733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FF9933"/>
              </a:gs>
              <a:gs pos="50000">
                <a:srgbClr val="FFFFFF"/>
              </a:gs>
              <a:gs pos="100000">
                <a:srgbClr val="FF9933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>
            <a:prstShdw prst="shdw11">
              <a:schemeClr val="bg2"/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pt-BR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LEGITIMIDADE</a:t>
            </a:r>
          </a:p>
        </p:txBody>
      </p:sp>
      <p:sp>
        <p:nvSpPr>
          <p:cNvPr id="36" name="AutoShape 8">
            <a:extLst>
              <a:ext uri="{FF2B5EF4-FFF2-40B4-BE49-F238E27FC236}">
                <a16:creationId xmlns:a16="http://schemas.microsoft.com/office/drawing/2014/main" id="{DEBBD52F-41F9-A9BA-A75A-8CFF92727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7660" y="3914406"/>
            <a:ext cx="2486987" cy="521733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>
            <a:prstShdw prst="shdw11">
              <a:schemeClr val="bg2"/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pt-BR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ECONOMICIDADE</a:t>
            </a:r>
          </a:p>
        </p:txBody>
      </p:sp>
      <p:sp>
        <p:nvSpPr>
          <p:cNvPr id="37" name="AutoShape 9">
            <a:extLst>
              <a:ext uri="{FF2B5EF4-FFF2-40B4-BE49-F238E27FC236}">
                <a16:creationId xmlns:a16="http://schemas.microsoft.com/office/drawing/2014/main" id="{C009D996-B668-6C81-2985-7C61B115E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3185" y="4554083"/>
            <a:ext cx="2555936" cy="521733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CC9900"/>
              </a:gs>
              <a:gs pos="50000">
                <a:srgbClr val="FFFFFF"/>
              </a:gs>
              <a:gs pos="100000">
                <a:srgbClr val="CC9900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>
            <a:prstShdw prst="shdw11">
              <a:schemeClr val="bg2"/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pt-BR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FIDELIDADE FUNCIONAL</a:t>
            </a:r>
          </a:p>
        </p:txBody>
      </p:sp>
      <p:sp>
        <p:nvSpPr>
          <p:cNvPr id="38" name="AutoShape 10">
            <a:extLst>
              <a:ext uri="{FF2B5EF4-FFF2-40B4-BE49-F238E27FC236}">
                <a16:creationId xmlns:a16="http://schemas.microsoft.com/office/drawing/2014/main" id="{B5D50FDA-F4D9-277F-5450-3641C8F35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6766" y="5168168"/>
            <a:ext cx="2555936" cy="521733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0000FF"/>
              </a:gs>
              <a:gs pos="50000">
                <a:srgbClr val="FFFFFF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>
            <a:prstShdw prst="shdw11">
              <a:schemeClr val="bg2"/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RESULTADOS/METAS</a:t>
            </a:r>
          </a:p>
        </p:txBody>
      </p:sp>
      <p:sp>
        <p:nvSpPr>
          <p:cNvPr id="39" name="Text Box 2">
            <a:extLst>
              <a:ext uri="{FF2B5EF4-FFF2-40B4-BE49-F238E27FC236}">
                <a16:creationId xmlns:a16="http://schemas.microsoft.com/office/drawing/2014/main" id="{6EBF852F-790E-3DAA-E3E4-C49CB8FF6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2330" y="2141309"/>
            <a:ext cx="381000" cy="477053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66"/>
            </a:solidFill>
            <a:prstDash val="lgDashDotDot"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>
            <a:lvl1pPr eaLnBrk="0" hangingPunct="0"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 i="1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pt-BR" altLang="pt-BR" sz="1600" i="0" u="none" dirty="0">
                <a:latin typeface="Tahoma" panose="020B0604030504040204" pitchFamily="34" charset="0"/>
              </a:rPr>
              <a:t>PRESTAÇ ÃO</a:t>
            </a:r>
          </a:p>
          <a:p>
            <a:pPr>
              <a:defRPr/>
            </a:pPr>
            <a:r>
              <a:rPr lang="pt-BR" altLang="pt-BR" sz="1600" i="0" u="none" dirty="0">
                <a:latin typeface="Tahoma" panose="020B0604030504040204" pitchFamily="34" charset="0"/>
              </a:rPr>
              <a:t> DE</a:t>
            </a:r>
          </a:p>
          <a:p>
            <a:pPr>
              <a:defRPr/>
            </a:pPr>
            <a:r>
              <a:rPr lang="pt-BR" altLang="pt-BR" sz="1600" i="0" u="none" dirty="0">
                <a:latin typeface="Tahoma" panose="020B0604030504040204" pitchFamily="34" charset="0"/>
              </a:rPr>
              <a:t> CONTAS </a:t>
            </a:r>
          </a:p>
        </p:txBody>
      </p:sp>
      <p:sp>
        <p:nvSpPr>
          <p:cNvPr id="40" name="Texto Explicativo: Seta para Cima 39">
            <a:extLst>
              <a:ext uri="{FF2B5EF4-FFF2-40B4-BE49-F238E27FC236}">
                <a16:creationId xmlns:a16="http://schemas.microsoft.com/office/drawing/2014/main" id="{4B146DA8-C4B6-FF69-FE01-D4FCA3142F0E}"/>
              </a:ext>
            </a:extLst>
          </p:cNvPr>
          <p:cNvSpPr/>
          <p:nvPr/>
        </p:nvSpPr>
        <p:spPr>
          <a:xfrm>
            <a:off x="9840842" y="5841448"/>
            <a:ext cx="1301860" cy="498586"/>
          </a:xfrm>
          <a:prstGeom prst="upArrowCallout">
            <a:avLst/>
          </a:prstGeom>
          <a:solidFill>
            <a:srgbClr val="002E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 4.320/64 art.75</a:t>
            </a:r>
          </a:p>
        </p:txBody>
      </p:sp>
      <p:sp>
        <p:nvSpPr>
          <p:cNvPr id="2" name="Balão de Fala: Oval 1">
            <a:extLst>
              <a:ext uri="{FF2B5EF4-FFF2-40B4-BE49-F238E27FC236}">
                <a16:creationId xmlns:a16="http://schemas.microsoft.com/office/drawing/2014/main" id="{C05A4996-4BD8-E782-A029-2FD9DFF037E2}"/>
              </a:ext>
            </a:extLst>
          </p:cNvPr>
          <p:cNvSpPr/>
          <p:nvPr/>
        </p:nvSpPr>
        <p:spPr>
          <a:xfrm>
            <a:off x="7792272" y="54734"/>
            <a:ext cx="1073427" cy="414273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</a:rPr>
              <a:t>5ª Fase</a:t>
            </a:r>
          </a:p>
        </p:txBody>
      </p:sp>
      <p:pic>
        <p:nvPicPr>
          <p:cNvPr id="3" name="Picture 2" descr="Key Animated Gifs - Best Animations">
            <a:extLst>
              <a:ext uri="{FF2B5EF4-FFF2-40B4-BE49-F238E27FC236}">
                <a16:creationId xmlns:a16="http://schemas.microsoft.com/office/drawing/2014/main" id="{7A1431B7-58B0-237B-1BE6-BD0B9A312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962" y="5581009"/>
            <a:ext cx="1625793" cy="121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76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50"/>
                            </p:stCondLst>
                            <p:childTnLst>
                              <p:par>
                                <p:cTn id="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50"/>
                            </p:stCondLst>
                            <p:childTnLst>
                              <p:par>
                                <p:cTn id="5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750"/>
                            </p:stCondLst>
                            <p:childTnLst>
                              <p:par>
                                <p:cTn id="6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25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750"/>
                            </p:stCondLst>
                            <p:childTnLst>
                              <p:par>
                                <p:cTn id="7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750"/>
                            </p:stCondLst>
                            <p:childTnLst>
                              <p:par>
                                <p:cTn id="7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6" grpId="0" animBg="1"/>
      <p:bldP spid="16" grpId="1" animBg="1"/>
      <p:bldP spid="27" grpId="0" animBg="1"/>
      <p:bldP spid="27" grpId="1" animBg="1"/>
      <p:bldP spid="28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4C4A38FD-63E8-DD55-58B3-073EA3823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8348" y="6050270"/>
            <a:ext cx="4868395" cy="830997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TCE-PR</a:t>
            </a:r>
          </a:p>
          <a:p>
            <a:pPr algn="just">
              <a:defRPr/>
            </a:pPr>
            <a:r>
              <a:rPr lang="pt-BR" sz="1600" b="1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Diretrizes e Orientações de Controle Interno aos Jurisdicionados (2ª ed.2024)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F8FEA02E-2B23-EDB5-DED4-DDBC586C9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756" y="6066025"/>
            <a:ext cx="4172360" cy="738664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TCE-PR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NT 29/24 Análise consistência dos dados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Avaliação da UCCI 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099347C9-7A50-05D5-DA29-301218402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288" y="55327"/>
            <a:ext cx="11018520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Controle Externo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B982AAD9-2DF6-4186-C26B-0F0272C58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288" y="827623"/>
            <a:ext cx="11018520" cy="181588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Controle Externo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pt-B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dirty="0"/>
              <a:t>(CRFB/88 Art. </a:t>
            </a:r>
            <a:r>
              <a:rPr lang="pt-BR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</a:t>
            </a:r>
            <a:r>
              <a:rPr lang="pt-BR" sz="1400" dirty="0"/>
              <a:t>, 70, 71)</a:t>
            </a:r>
          </a:p>
          <a:p>
            <a:pPr algn="just"/>
            <a:r>
              <a:rPr lang="pt-BR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fiscalização do Município </a:t>
            </a:r>
            <a:r>
              <a:rPr lang="pt-BR" sz="28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será exercida</a:t>
            </a:r>
            <a:r>
              <a:rPr lang="pt-BR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pelo Poder Legislativo Municipal</a:t>
            </a:r>
            <a:r>
              <a:rPr lang="pt-BR" sz="2800" dirty="0"/>
              <a:t>, </a:t>
            </a:r>
            <a:r>
              <a:rPr lang="pt-BR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mediante controle externo</a:t>
            </a:r>
            <a:r>
              <a:rPr lang="pt-BR" sz="2800" dirty="0"/>
              <a:t>, </a:t>
            </a:r>
            <a:r>
              <a:rPr lang="pt-BR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pelos </a:t>
            </a:r>
            <a:r>
              <a:rPr lang="pt-BR" sz="28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sistemas de “controle interno” do Poder Executivo Municipal</a:t>
            </a:r>
            <a:r>
              <a:rPr lang="pt-BR" sz="2800" dirty="0"/>
              <a:t>, na forma da lei.</a:t>
            </a:r>
            <a:endParaRPr lang="pt-BR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AA4B35A-8341-A206-A64D-5852E0DE9C0A}"/>
              </a:ext>
            </a:extLst>
          </p:cNvPr>
          <p:cNvSpPr txBox="1"/>
          <p:nvPr/>
        </p:nvSpPr>
        <p:spPr>
          <a:xfrm>
            <a:off x="515287" y="2708366"/>
            <a:ext cx="6408681" cy="3257495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indent="36195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6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Art. 74. </a:t>
            </a:r>
            <a:r>
              <a:rPr lang="pt-BR" sz="14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 Poderes </a:t>
            </a:r>
            <a:r>
              <a:rPr lang="pt-BR" sz="1400" b="1" i="1" u="sng" kern="0" dirty="0">
                <a:solidFill>
                  <a:srgbClr val="00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Legislativo, Executivo e Judiciário</a:t>
            </a:r>
            <a:r>
              <a:rPr lang="pt-BR" sz="1400" b="1" i="1" kern="0" dirty="0">
                <a:solidFill>
                  <a:srgbClr val="00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manterão, de forma integrada, sistema de controle interno</a:t>
            </a:r>
            <a:r>
              <a:rPr lang="pt-BR" sz="1600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 a finalidade de</a:t>
            </a:r>
            <a:r>
              <a:rPr lang="pt-BR" sz="16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pt-BR" sz="1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195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2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- avaliar o cumprimento das metas previstas no plano plurianual, a execução dos programas de governo e dos orçamentos da União;</a:t>
            </a:r>
            <a:endParaRPr lang="pt-BR" sz="12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195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2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 - comprovar a legalidade e avaliar os resultados, quanto à eficácia e eficiência, da gestão orçamentária, financeira e patrimonial nos órgãos e entidades da administração federal, bem como da aplicação de recursos públicos por entidades de direito privado;</a:t>
            </a:r>
            <a:endParaRPr lang="pt-BR" sz="12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195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2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 - exercer o controle das operações de crédito, avais e garantias, bem como dos direitos e haveres da União;</a:t>
            </a:r>
            <a:endParaRPr lang="pt-BR" sz="12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195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600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IV – “</a:t>
            </a:r>
            <a:r>
              <a:rPr lang="pt-BR" b="1" i="1" u="sng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apoiar</a:t>
            </a:r>
            <a:r>
              <a:rPr lang="pt-BR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o controle externo </a:t>
            </a:r>
            <a:r>
              <a:rPr lang="pt-BR" sz="12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exercício de sua missão institucional.                                       (grifo nosso)</a:t>
            </a:r>
            <a:endParaRPr lang="pt-BR" sz="12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17F4315A-E4C1-0C54-3115-15BDDE62F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4388" y="3120650"/>
            <a:ext cx="4049420" cy="2308324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Capacitar: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Controle Interno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Auditoria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Contabilidade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Ordenador de Despesa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(...)</a:t>
            </a:r>
            <a:endParaRPr lang="pt-BR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4C9B0F3B-5F44-8826-C780-B364F3F77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303" y="2769470"/>
            <a:ext cx="868679" cy="56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285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16" grpId="0" animBg="1"/>
      <p:bldP spid="14" grpId="0" animBg="1"/>
      <p:bldP spid="15" grpId="0" animBg="1"/>
      <p:bldP spid="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2D1C3-CE2D-39DE-F7D2-22FC554CD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9233C9-4278-1836-1920-1A6CAF37A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9591"/>
            <a:ext cx="10515600" cy="1325563"/>
          </a:xfrm>
        </p:spPr>
        <p:txBody>
          <a:bodyPr/>
          <a:lstStyle/>
          <a:p>
            <a:br>
              <a:rPr lang="pt-BR" dirty="0"/>
            </a:br>
            <a:endParaRPr lang="pt-BR" dirty="0"/>
          </a:p>
        </p:txBody>
      </p:sp>
      <p:pic>
        <p:nvPicPr>
          <p:cNvPr id="1026" name="Picture 2" descr="Círculo de sol vermelho nasce por trás do horizonte escuro em nuvens ...">
            <a:extLst>
              <a:ext uri="{FF2B5EF4-FFF2-40B4-BE49-F238E27FC236}">
                <a16:creationId xmlns:a16="http://schemas.microsoft.com/office/drawing/2014/main" id="{E422BF22-0045-CA70-7B96-648AEEF55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8" y="81751"/>
            <a:ext cx="12165496" cy="684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uvem 2">
            <a:extLst>
              <a:ext uri="{FF2B5EF4-FFF2-40B4-BE49-F238E27FC236}">
                <a16:creationId xmlns:a16="http://schemas.microsoft.com/office/drawing/2014/main" id="{F0E7F601-BFB3-B3E9-4143-F92C4E49E25C}"/>
              </a:ext>
            </a:extLst>
          </p:cNvPr>
          <p:cNvSpPr/>
          <p:nvPr/>
        </p:nvSpPr>
        <p:spPr>
          <a:xfrm>
            <a:off x="798093" y="8470"/>
            <a:ext cx="10775306" cy="705183"/>
          </a:xfrm>
          <a:prstGeom prst="cloud">
            <a:avLst/>
          </a:prstGeom>
          <a:solidFill>
            <a:schemeClr val="tx1"/>
          </a:solidFill>
          <a:ln>
            <a:solidFill>
              <a:srgbClr val="7030A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uma PCA envolve???</a:t>
            </a:r>
          </a:p>
        </p:txBody>
      </p:sp>
      <p:sp>
        <p:nvSpPr>
          <p:cNvPr id="4" name="Texto Explicativo: Seta Quádrupla 3">
            <a:extLst>
              <a:ext uri="{FF2B5EF4-FFF2-40B4-BE49-F238E27FC236}">
                <a16:creationId xmlns:a16="http://schemas.microsoft.com/office/drawing/2014/main" id="{02B0E5DA-AEDB-C215-0AAE-0A432AA59A40}"/>
              </a:ext>
            </a:extLst>
          </p:cNvPr>
          <p:cNvSpPr/>
          <p:nvPr/>
        </p:nvSpPr>
        <p:spPr>
          <a:xfrm>
            <a:off x="4401245" y="2703442"/>
            <a:ext cx="2277850" cy="1897675"/>
          </a:xfrm>
          <a:prstGeom prst="quadArrowCallout">
            <a:avLst/>
          </a:prstGeom>
          <a:solidFill>
            <a:schemeClr val="tx1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Prestação de Contas!</a:t>
            </a:r>
          </a:p>
          <a:p>
            <a:pPr algn="ctr"/>
            <a:r>
              <a:rPr lang="pt-BR" sz="1400" dirty="0"/>
              <a:t>O que é?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F6615B1-0A09-FB2D-BED5-E791949DAD74}"/>
              </a:ext>
            </a:extLst>
          </p:cNvPr>
          <p:cNvSpPr/>
          <p:nvPr/>
        </p:nvSpPr>
        <p:spPr>
          <a:xfrm>
            <a:off x="477078" y="1258957"/>
            <a:ext cx="3604592" cy="55659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estamos entregando justifica,</a:t>
            </a:r>
            <a:r>
              <a:rPr lang="pt-BR" dirty="0"/>
              <a:t>: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C57A305-1F05-D30B-DFA0-56A71C8ED2E9}"/>
              </a:ext>
            </a:extLst>
          </p:cNvPr>
          <p:cNvSpPr/>
          <p:nvPr/>
        </p:nvSpPr>
        <p:spPr>
          <a:xfrm>
            <a:off x="4181065" y="881266"/>
            <a:ext cx="3028116" cy="37202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arrecadação?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D08AF4B-D99E-8EB4-4FFB-DDEC3F79ED3B}"/>
              </a:ext>
            </a:extLst>
          </p:cNvPr>
          <p:cNvSpPr/>
          <p:nvPr/>
        </p:nvSpPr>
        <p:spPr>
          <a:xfrm>
            <a:off x="4181067" y="1318591"/>
            <a:ext cx="3028116" cy="35877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gastos?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AE7A583-55F7-0D40-347F-C416108EB039}"/>
              </a:ext>
            </a:extLst>
          </p:cNvPr>
          <p:cNvSpPr/>
          <p:nvPr/>
        </p:nvSpPr>
        <p:spPr>
          <a:xfrm>
            <a:off x="4181064" y="1769165"/>
            <a:ext cx="3028119" cy="358773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investimentos?</a:t>
            </a:r>
          </a:p>
        </p:txBody>
      </p:sp>
      <p:sp>
        <p:nvSpPr>
          <p:cNvPr id="9" name="Chave Esquerda 8">
            <a:extLst>
              <a:ext uri="{FF2B5EF4-FFF2-40B4-BE49-F238E27FC236}">
                <a16:creationId xmlns:a16="http://schemas.microsoft.com/office/drawing/2014/main" id="{8FDCC49A-3535-8729-6038-75C81FA3EC7B}"/>
              </a:ext>
            </a:extLst>
          </p:cNvPr>
          <p:cNvSpPr/>
          <p:nvPr/>
        </p:nvSpPr>
        <p:spPr>
          <a:xfrm>
            <a:off x="4001221" y="788502"/>
            <a:ext cx="275653" cy="1504125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B0BE8EE-18AA-9197-A9EB-C4EEBEB46A3F}"/>
              </a:ext>
            </a:extLst>
          </p:cNvPr>
          <p:cNvSpPr/>
          <p:nvPr/>
        </p:nvSpPr>
        <p:spPr>
          <a:xfrm>
            <a:off x="258416" y="2418522"/>
            <a:ext cx="4101550" cy="419409"/>
          </a:xfrm>
          <a:prstGeom prst="rect">
            <a:avLst/>
          </a:prstGeom>
          <a:solidFill>
            <a:srgbClr val="4F4F00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Novos papéis do TCE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7CC08C3-2920-0944-4145-D555A106964E}"/>
              </a:ext>
            </a:extLst>
          </p:cNvPr>
          <p:cNvSpPr/>
          <p:nvPr/>
        </p:nvSpPr>
        <p:spPr>
          <a:xfrm>
            <a:off x="331303" y="2941981"/>
            <a:ext cx="3952199" cy="419409"/>
          </a:xfrm>
          <a:prstGeom prst="rect">
            <a:avLst/>
          </a:prstGeom>
          <a:solidFill>
            <a:srgbClr val="4F4F00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estamos entregando está coerente: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D9E2E16-26EF-46D9-EBF9-AF144A6C6864}"/>
              </a:ext>
            </a:extLst>
          </p:cNvPr>
          <p:cNvSpPr/>
          <p:nvPr/>
        </p:nvSpPr>
        <p:spPr>
          <a:xfrm>
            <a:off x="483703" y="3412430"/>
            <a:ext cx="3793171" cy="419409"/>
          </a:xfrm>
          <a:prstGeom prst="rect">
            <a:avLst/>
          </a:prstGeom>
          <a:solidFill>
            <a:srgbClr val="3886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a expectativa da população?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B2A18A81-3E02-C6A3-426E-6405DF952BE3}"/>
              </a:ext>
            </a:extLst>
          </p:cNvPr>
          <p:cNvSpPr/>
          <p:nvPr/>
        </p:nvSpPr>
        <p:spPr>
          <a:xfrm>
            <a:off x="490331" y="3856374"/>
            <a:ext cx="3793171" cy="419409"/>
          </a:xfrm>
          <a:prstGeom prst="rect">
            <a:avLst/>
          </a:prstGeom>
          <a:solidFill>
            <a:srgbClr val="388600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a legitimidade do Poder Executivo?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B3F5F21B-ED93-B551-4279-9A5DEEFDC32E}"/>
              </a:ext>
            </a:extLst>
          </p:cNvPr>
          <p:cNvSpPr/>
          <p:nvPr/>
        </p:nvSpPr>
        <p:spPr>
          <a:xfrm>
            <a:off x="483707" y="4326824"/>
            <a:ext cx="3793171" cy="419409"/>
          </a:xfrm>
          <a:prstGeom prst="rect">
            <a:avLst/>
          </a:prstGeom>
          <a:solidFill>
            <a:srgbClr val="388600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55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a autorização do Poder Legislativo?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BB2AB4B-7931-BF60-E27F-95B90BFBECCA}"/>
              </a:ext>
            </a:extLst>
          </p:cNvPr>
          <p:cNvSpPr/>
          <p:nvPr/>
        </p:nvSpPr>
        <p:spPr>
          <a:xfrm>
            <a:off x="490335" y="4784023"/>
            <a:ext cx="3793171" cy="419409"/>
          </a:xfrm>
          <a:prstGeom prst="rect">
            <a:avLst/>
          </a:prstGeom>
          <a:solidFill>
            <a:srgbClr val="388600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as regras do TCE?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6475CC3-93C2-9688-7A07-F73E43543B81}"/>
              </a:ext>
            </a:extLst>
          </p:cNvPr>
          <p:cNvSpPr/>
          <p:nvPr/>
        </p:nvSpPr>
        <p:spPr>
          <a:xfrm>
            <a:off x="337929" y="5294240"/>
            <a:ext cx="3952199" cy="419409"/>
          </a:xfrm>
          <a:prstGeom prst="rect">
            <a:avLst/>
          </a:prstGeom>
          <a:solidFill>
            <a:srgbClr val="4F4F00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Operacionalização do  TCE na  PCA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CF3ADEC2-46A0-DE0D-F2B7-639B99501251}"/>
              </a:ext>
            </a:extLst>
          </p:cNvPr>
          <p:cNvSpPr/>
          <p:nvPr/>
        </p:nvSpPr>
        <p:spPr>
          <a:xfrm>
            <a:off x="6599583" y="2438402"/>
            <a:ext cx="5539409" cy="488413"/>
          </a:xfrm>
          <a:prstGeom prst="rect">
            <a:avLst/>
          </a:prstGeom>
          <a:solidFill>
            <a:srgbClr val="002060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responder é importante disseminar entre os servidores: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3BAED19E-2097-C033-FA6C-4C0B3BEA0CA1}"/>
              </a:ext>
            </a:extLst>
          </p:cNvPr>
          <p:cNvSpPr/>
          <p:nvPr/>
        </p:nvSpPr>
        <p:spPr>
          <a:xfrm>
            <a:off x="6964026" y="3001617"/>
            <a:ext cx="2277850" cy="41940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é o Município?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C384CBCE-661C-1766-6A7C-847E265A06E5}"/>
              </a:ext>
            </a:extLst>
          </p:cNvPr>
          <p:cNvSpPr/>
          <p:nvPr/>
        </p:nvSpPr>
        <p:spPr>
          <a:xfrm>
            <a:off x="9329536" y="2994995"/>
            <a:ext cx="1351717" cy="291544"/>
          </a:xfrm>
          <a:prstGeom prst="rect">
            <a:avLst/>
          </a:prstGeom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456A181E-919F-9FF8-7983-9A4E844BAFD4}"/>
              </a:ext>
            </a:extLst>
          </p:cNvPr>
          <p:cNvSpPr/>
          <p:nvPr/>
        </p:nvSpPr>
        <p:spPr>
          <a:xfrm>
            <a:off x="9322912" y="3319671"/>
            <a:ext cx="2080589" cy="291544"/>
          </a:xfrm>
          <a:prstGeom prst="rect">
            <a:avLst/>
          </a:prstGeom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Responsabilidade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95929B75-3239-3F9D-175C-7A31F7D43F79}"/>
              </a:ext>
            </a:extLst>
          </p:cNvPr>
          <p:cNvSpPr/>
          <p:nvPr/>
        </p:nvSpPr>
        <p:spPr>
          <a:xfrm>
            <a:off x="9329538" y="3644344"/>
            <a:ext cx="1444483" cy="291544"/>
          </a:xfrm>
          <a:prstGeom prst="rect">
            <a:avLst/>
          </a:prstGeom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Obrigações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960B9DDC-4AB5-C75A-009D-6A84A93D6626}"/>
              </a:ext>
            </a:extLst>
          </p:cNvPr>
          <p:cNvSpPr/>
          <p:nvPr/>
        </p:nvSpPr>
        <p:spPr>
          <a:xfrm>
            <a:off x="9336166" y="3969033"/>
            <a:ext cx="1640891" cy="311411"/>
          </a:xfrm>
          <a:prstGeom prst="rect">
            <a:avLst/>
          </a:prstGeom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Competências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DD69D12E-CDE5-1E64-0432-95EDD2913FB0}"/>
              </a:ext>
            </a:extLst>
          </p:cNvPr>
          <p:cNvSpPr/>
          <p:nvPr/>
        </p:nvSpPr>
        <p:spPr>
          <a:xfrm>
            <a:off x="6983906" y="4333461"/>
            <a:ext cx="2277850" cy="41940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600" dirty="0"/>
              <a:t>Estrutura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821B1E45-035F-F342-4A5E-7DD19285224E}"/>
              </a:ext>
            </a:extLst>
          </p:cNvPr>
          <p:cNvSpPr/>
          <p:nvPr/>
        </p:nvSpPr>
        <p:spPr>
          <a:xfrm>
            <a:off x="6990533" y="4790657"/>
            <a:ext cx="3783488" cy="41940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Instrumentos de Planejamento Público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AFE8DDF4-EF48-28AE-D62C-405DD1858452}"/>
              </a:ext>
            </a:extLst>
          </p:cNvPr>
          <p:cNvSpPr/>
          <p:nvPr/>
        </p:nvSpPr>
        <p:spPr>
          <a:xfrm>
            <a:off x="6997161" y="5247853"/>
            <a:ext cx="4406340" cy="41940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Responsabilizações na Execução Orçamentária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CCB3947-0D99-E299-2EBC-9F63CFDC8F18}"/>
              </a:ext>
            </a:extLst>
          </p:cNvPr>
          <p:cNvSpPr/>
          <p:nvPr/>
        </p:nvSpPr>
        <p:spPr>
          <a:xfrm>
            <a:off x="7003789" y="5731557"/>
            <a:ext cx="4406340" cy="85865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Verificações rotineiras na execução X expectativas de encerramento de exercício e mandato.</a:t>
            </a:r>
          </a:p>
        </p:txBody>
      </p:sp>
      <p:sp>
        <p:nvSpPr>
          <p:cNvPr id="27" name="Seta: Curva para a Direita 26">
            <a:extLst>
              <a:ext uri="{FF2B5EF4-FFF2-40B4-BE49-F238E27FC236}">
                <a16:creationId xmlns:a16="http://schemas.microsoft.com/office/drawing/2014/main" id="{3AFBF74C-EBAE-7246-DE13-61CB436DF8F8}"/>
              </a:ext>
            </a:extLst>
          </p:cNvPr>
          <p:cNvSpPr/>
          <p:nvPr/>
        </p:nvSpPr>
        <p:spPr>
          <a:xfrm>
            <a:off x="161011" y="2694796"/>
            <a:ext cx="215149" cy="624882"/>
          </a:xfrm>
          <a:prstGeom prst="curvedRightArrow">
            <a:avLst/>
          </a:prstGeom>
          <a:solidFill>
            <a:srgbClr val="8A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8" name="Seta: Curva para a Direita 27">
            <a:extLst>
              <a:ext uri="{FF2B5EF4-FFF2-40B4-BE49-F238E27FC236}">
                <a16:creationId xmlns:a16="http://schemas.microsoft.com/office/drawing/2014/main" id="{9197DBE1-1C79-DE03-3052-D83D8770BB5E}"/>
              </a:ext>
            </a:extLst>
          </p:cNvPr>
          <p:cNvSpPr/>
          <p:nvPr/>
        </p:nvSpPr>
        <p:spPr>
          <a:xfrm>
            <a:off x="-19877" y="2438403"/>
            <a:ext cx="397562" cy="3124462"/>
          </a:xfrm>
          <a:prstGeom prst="curvedRightArrow">
            <a:avLst/>
          </a:prstGeom>
          <a:solidFill>
            <a:srgbClr val="8A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9" name="Rolagem: Horizontal 28">
            <a:extLst>
              <a:ext uri="{FF2B5EF4-FFF2-40B4-BE49-F238E27FC236}">
                <a16:creationId xmlns:a16="http://schemas.microsoft.com/office/drawing/2014/main" id="{BF0B74E4-A9DA-2E6F-8AB8-D9A8A1F27778}"/>
              </a:ext>
            </a:extLst>
          </p:cNvPr>
          <p:cNvSpPr/>
          <p:nvPr/>
        </p:nvSpPr>
        <p:spPr>
          <a:xfrm>
            <a:off x="4833462" y="4866157"/>
            <a:ext cx="1766121" cy="696708"/>
          </a:xfrm>
          <a:prstGeom prst="horizontalScroll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Resultado?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33F4AAAF-CFC3-6A07-B1DC-621B0CBDB7AE}"/>
              </a:ext>
            </a:extLst>
          </p:cNvPr>
          <p:cNvSpPr/>
          <p:nvPr/>
        </p:nvSpPr>
        <p:spPr>
          <a:xfrm>
            <a:off x="4916561" y="5539419"/>
            <a:ext cx="1640891" cy="311411"/>
          </a:xfrm>
          <a:prstGeom prst="rect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Aprovação?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61B9ADB7-6640-2A8A-6087-480DEF5D9BC9}"/>
              </a:ext>
            </a:extLst>
          </p:cNvPr>
          <p:cNvSpPr/>
          <p:nvPr/>
        </p:nvSpPr>
        <p:spPr>
          <a:xfrm>
            <a:off x="4909937" y="5877347"/>
            <a:ext cx="1640891" cy="311411"/>
          </a:xfrm>
          <a:prstGeom prst="rect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55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Desaprovação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D2974C80-36C1-7702-5A2E-B375E8396622}"/>
              </a:ext>
            </a:extLst>
          </p:cNvPr>
          <p:cNvSpPr/>
          <p:nvPr/>
        </p:nvSpPr>
        <p:spPr>
          <a:xfrm>
            <a:off x="4916565" y="6241779"/>
            <a:ext cx="1640891" cy="534101"/>
          </a:xfrm>
          <a:prstGeom prst="rect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População satisfeita?</a:t>
            </a:r>
          </a:p>
        </p:txBody>
      </p:sp>
      <p:cxnSp>
        <p:nvCxnSpPr>
          <p:cNvPr id="34" name="Conector: Curvo 33">
            <a:extLst>
              <a:ext uri="{FF2B5EF4-FFF2-40B4-BE49-F238E27FC236}">
                <a16:creationId xmlns:a16="http://schemas.microsoft.com/office/drawing/2014/main" id="{414AACA0-B3A5-D547-6F8E-99D8BEC3D659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6639338" y="2682609"/>
            <a:ext cx="410823" cy="603932"/>
          </a:xfrm>
          <a:prstGeom prst="curvedConnector4">
            <a:avLst>
              <a:gd name="adj1" fmla="val -55644"/>
              <a:gd name="adj2" fmla="val 70218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: Curvo 39">
            <a:extLst>
              <a:ext uri="{FF2B5EF4-FFF2-40B4-BE49-F238E27FC236}">
                <a16:creationId xmlns:a16="http://schemas.microsoft.com/office/drawing/2014/main" id="{94A9A528-B60B-8303-4C1E-501178BA97AB}"/>
              </a:ext>
            </a:extLst>
          </p:cNvPr>
          <p:cNvCxnSpPr>
            <a:cxnSpLocks/>
          </p:cNvCxnSpPr>
          <p:nvPr/>
        </p:nvCxnSpPr>
        <p:spPr>
          <a:xfrm rot="16200000" flipH="1">
            <a:off x="6032684" y="3479295"/>
            <a:ext cx="1686809" cy="427655"/>
          </a:xfrm>
          <a:prstGeom prst="curvedConnector3">
            <a:avLst>
              <a:gd name="adj1" fmla="val 50000"/>
            </a:avLst>
          </a:prstGeom>
          <a:ln w="28575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: Curvo 41">
            <a:extLst>
              <a:ext uri="{FF2B5EF4-FFF2-40B4-BE49-F238E27FC236}">
                <a16:creationId xmlns:a16="http://schemas.microsoft.com/office/drawing/2014/main" id="{34D4F990-3AF3-4783-79A7-C0F581BC81ED}"/>
              </a:ext>
            </a:extLst>
          </p:cNvPr>
          <p:cNvCxnSpPr>
            <a:cxnSpLocks/>
          </p:cNvCxnSpPr>
          <p:nvPr/>
        </p:nvCxnSpPr>
        <p:spPr>
          <a:xfrm rot="16200000" flipH="1">
            <a:off x="5937367" y="3760141"/>
            <a:ext cx="2110877" cy="356293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: Curvo 44">
            <a:extLst>
              <a:ext uri="{FF2B5EF4-FFF2-40B4-BE49-F238E27FC236}">
                <a16:creationId xmlns:a16="http://schemas.microsoft.com/office/drawing/2014/main" id="{5D40CCAE-286B-3A81-802E-1847FF9E89D5}"/>
              </a:ext>
            </a:extLst>
          </p:cNvPr>
          <p:cNvCxnSpPr>
            <a:cxnSpLocks/>
          </p:cNvCxnSpPr>
          <p:nvPr/>
        </p:nvCxnSpPr>
        <p:spPr>
          <a:xfrm rot="16200000" flipH="1">
            <a:off x="5625340" y="4001404"/>
            <a:ext cx="2649053" cy="316259"/>
          </a:xfrm>
          <a:prstGeom prst="curvedConnector3">
            <a:avLst>
              <a:gd name="adj1" fmla="val 50000"/>
            </a:avLst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: Curvo 49">
            <a:extLst>
              <a:ext uri="{FF2B5EF4-FFF2-40B4-BE49-F238E27FC236}">
                <a16:creationId xmlns:a16="http://schemas.microsoft.com/office/drawing/2014/main" id="{8FC6DD20-550A-9AFE-ADF1-42FBCE27DFC7}"/>
              </a:ext>
            </a:extLst>
          </p:cNvPr>
          <p:cNvCxnSpPr>
            <a:cxnSpLocks/>
          </p:cNvCxnSpPr>
          <p:nvPr/>
        </p:nvCxnSpPr>
        <p:spPr>
          <a:xfrm rot="16200000" flipH="1">
            <a:off x="5313146" y="4313599"/>
            <a:ext cx="3255361" cy="298179"/>
          </a:xfrm>
          <a:prstGeom prst="curvedConnector3">
            <a:avLst>
              <a:gd name="adj1" fmla="val 50000"/>
            </a:avLst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have Direita 51">
            <a:extLst>
              <a:ext uri="{FF2B5EF4-FFF2-40B4-BE49-F238E27FC236}">
                <a16:creationId xmlns:a16="http://schemas.microsoft.com/office/drawing/2014/main" id="{38B97E39-CA11-9683-9D0F-FF70DBE1AFBA}"/>
              </a:ext>
            </a:extLst>
          </p:cNvPr>
          <p:cNvSpPr/>
          <p:nvPr/>
        </p:nvSpPr>
        <p:spPr>
          <a:xfrm>
            <a:off x="6400800" y="4927476"/>
            <a:ext cx="609617" cy="1837753"/>
          </a:xfrm>
          <a:prstGeom prst="rightBrace">
            <a:avLst>
              <a:gd name="adj1" fmla="val 0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Oval 6">
            <a:extLst>
              <a:ext uri="{FF2B5EF4-FFF2-40B4-BE49-F238E27FC236}">
                <a16:creationId xmlns:a16="http://schemas.microsoft.com/office/drawing/2014/main" id="{A84528F7-7F98-B221-2221-0CFC8A192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8576" y="922178"/>
            <a:ext cx="2027590" cy="43279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accent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Controle Interno</a:t>
            </a:r>
          </a:p>
        </p:txBody>
      </p:sp>
      <p:sp>
        <p:nvSpPr>
          <p:cNvPr id="35" name="Oval 6">
            <a:extLst>
              <a:ext uri="{FF2B5EF4-FFF2-40B4-BE49-F238E27FC236}">
                <a16:creationId xmlns:a16="http://schemas.microsoft.com/office/drawing/2014/main" id="{5816727D-2ABB-473F-1835-C173E1476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8709" y="751268"/>
            <a:ext cx="1858347" cy="73574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accent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Portal da</a:t>
            </a:r>
          </a:p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Transparência</a:t>
            </a:r>
          </a:p>
        </p:txBody>
      </p:sp>
      <p:sp>
        <p:nvSpPr>
          <p:cNvPr id="36" name="Fluxograma: Conector 35">
            <a:extLst>
              <a:ext uri="{FF2B5EF4-FFF2-40B4-BE49-F238E27FC236}">
                <a16:creationId xmlns:a16="http://schemas.microsoft.com/office/drawing/2014/main" id="{1CDBE0D7-60E5-54AA-B2B5-7AB8FAEE1856}"/>
              </a:ext>
            </a:extLst>
          </p:cNvPr>
          <p:cNvSpPr/>
          <p:nvPr/>
        </p:nvSpPr>
        <p:spPr>
          <a:xfrm>
            <a:off x="491262" y="698564"/>
            <a:ext cx="2048914" cy="737375"/>
          </a:xfrm>
          <a:prstGeom prst="flowChartConnector">
            <a:avLst/>
          </a:prstGeom>
          <a:solidFill>
            <a:schemeClr val="tx1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Panorama das Políticas Públicas</a:t>
            </a:r>
          </a:p>
        </p:txBody>
      </p:sp>
      <p:sp>
        <p:nvSpPr>
          <p:cNvPr id="37" name="Oval 6">
            <a:extLst>
              <a:ext uri="{FF2B5EF4-FFF2-40B4-BE49-F238E27FC236}">
                <a16:creationId xmlns:a16="http://schemas.microsoft.com/office/drawing/2014/main" id="{89832517-9218-3EA9-D597-26922AB5A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9026" y="1518242"/>
            <a:ext cx="1629369" cy="73574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accent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Notas Explicativas</a:t>
            </a:r>
          </a:p>
        </p:txBody>
      </p:sp>
      <p:sp>
        <p:nvSpPr>
          <p:cNvPr id="38" name="Oval 6">
            <a:extLst>
              <a:ext uri="{FF2B5EF4-FFF2-40B4-BE49-F238E27FC236}">
                <a16:creationId xmlns:a16="http://schemas.microsoft.com/office/drawing/2014/main" id="{EF888654-5B9B-582D-BC3E-A33CBB965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1107" y="1494647"/>
            <a:ext cx="3106366" cy="43279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accent1"/>
            </a:solidFill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Relatório de Administração</a:t>
            </a:r>
          </a:p>
        </p:txBody>
      </p:sp>
      <p:sp>
        <p:nvSpPr>
          <p:cNvPr id="39" name="Oval 6">
            <a:extLst>
              <a:ext uri="{FF2B5EF4-FFF2-40B4-BE49-F238E27FC236}">
                <a16:creationId xmlns:a16="http://schemas.microsoft.com/office/drawing/2014/main" id="{B540011A-C04A-0BFA-D5F4-6DD546A10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2490" y="1851146"/>
            <a:ext cx="1032840" cy="476071"/>
          </a:xfrm>
          <a:prstGeom prst="ellipse">
            <a:avLst/>
          </a:prstGeom>
          <a:solidFill>
            <a:schemeClr val="tx1"/>
          </a:solidFill>
          <a:ln w="9525">
            <a:solidFill>
              <a:srgbClr val="00B050"/>
            </a:solidFill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PCASP</a:t>
            </a:r>
          </a:p>
        </p:txBody>
      </p:sp>
      <p:sp>
        <p:nvSpPr>
          <p:cNvPr id="41" name="Oval 6">
            <a:extLst>
              <a:ext uri="{FF2B5EF4-FFF2-40B4-BE49-F238E27FC236}">
                <a16:creationId xmlns:a16="http://schemas.microsoft.com/office/drawing/2014/main" id="{D1C055A2-06F7-8A8F-5B1C-F19574B3C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9615" y="280310"/>
            <a:ext cx="1558413" cy="73574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accent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Sistemas de </a:t>
            </a:r>
          </a:p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Informações</a:t>
            </a:r>
          </a:p>
        </p:txBody>
      </p:sp>
      <p:sp>
        <p:nvSpPr>
          <p:cNvPr id="43" name="Oval 6">
            <a:extLst>
              <a:ext uri="{FF2B5EF4-FFF2-40B4-BE49-F238E27FC236}">
                <a16:creationId xmlns:a16="http://schemas.microsoft.com/office/drawing/2014/main" id="{4CF6BCE4-0513-7F6F-070C-9089720C6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2652" y="1841487"/>
            <a:ext cx="1558413" cy="43279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accent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Legislação</a:t>
            </a:r>
          </a:p>
        </p:txBody>
      </p:sp>
    </p:spTree>
    <p:extLst>
      <p:ext uri="{BB962C8B-B14F-4D97-AF65-F5344CB8AC3E}">
        <p14:creationId xmlns:p14="http://schemas.microsoft.com/office/powerpoint/2010/main" val="408260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5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5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500"/>
                            </p:stCondLst>
                            <p:childTnLst>
                              <p:par>
                                <p:cTn id="10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500"/>
                            </p:stCondLst>
                            <p:childTnLst>
                              <p:par>
                                <p:cTn id="10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500"/>
                            </p:stCondLst>
                            <p:childTnLst>
                              <p:par>
                                <p:cTn id="1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0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5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0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500"/>
                            </p:stCondLst>
                            <p:childTnLst>
                              <p:par>
                                <p:cTn id="16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7500"/>
                            </p:stCondLst>
                            <p:childTnLst>
                              <p:par>
                                <p:cTn id="1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8000"/>
                            </p:stCondLst>
                            <p:childTnLst>
                              <p:par>
                                <p:cTn id="17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5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0CFCE-0565-7A12-9E4F-075CE0799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lagem: Horizontal 17">
            <a:extLst>
              <a:ext uri="{FF2B5EF4-FFF2-40B4-BE49-F238E27FC236}">
                <a16:creationId xmlns:a16="http://schemas.microsoft.com/office/drawing/2014/main" id="{5B00374B-8BF7-4E2D-2F5E-BDF0939C85FE}"/>
              </a:ext>
            </a:extLst>
          </p:cNvPr>
          <p:cNvSpPr/>
          <p:nvPr/>
        </p:nvSpPr>
        <p:spPr>
          <a:xfrm>
            <a:off x="1524001" y="861390"/>
            <a:ext cx="9210260" cy="4399722"/>
          </a:xfrm>
          <a:prstGeom prst="horizontalScroll">
            <a:avLst/>
          </a:prstGeom>
          <a:solidFill>
            <a:schemeClr val="tx1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Prestar contas? </a:t>
            </a:r>
          </a:p>
          <a:p>
            <a:pPr algn="ctr"/>
            <a:r>
              <a:rPr lang="pt-BR" sz="6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quê??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4CA85808-4928-D41F-5E9F-F6AC387C2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849"/>
            <a:ext cx="10515600" cy="1325563"/>
          </a:xfrm>
        </p:spPr>
        <p:txBody>
          <a:bodyPr/>
          <a:lstStyle/>
          <a:p>
            <a:br>
              <a:rPr lang="pt-BR" dirty="0"/>
            </a:br>
            <a:endParaRPr lang="pt-BR" dirty="0"/>
          </a:p>
        </p:txBody>
      </p:sp>
      <p:sp>
        <p:nvSpPr>
          <p:cNvPr id="23" name="Text Box 2">
            <a:extLst>
              <a:ext uri="{FF2B5EF4-FFF2-40B4-BE49-F238E27FC236}">
                <a16:creationId xmlns:a16="http://schemas.microsoft.com/office/drawing/2014/main" id="{5BF641D0-24AB-7DDD-BFFF-7BD2A4922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505" y="42486"/>
            <a:ext cx="12019722" cy="523220"/>
          </a:xfrm>
          <a:prstGeom prst="rect">
            <a:avLst/>
          </a:prstGeom>
          <a:solidFill>
            <a:schemeClr val="tx1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Panorama das Políticas Públicas</a:t>
            </a:r>
            <a:endParaRPr 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4" name="Espaço Reservado para Conteúdo 2">
            <a:extLst>
              <a:ext uri="{FF2B5EF4-FFF2-40B4-BE49-F238E27FC236}">
                <a16:creationId xmlns:a16="http://schemas.microsoft.com/office/drawing/2014/main" id="{76CF1A26-08BE-3ABE-3FBE-A90C2DF29E8E}"/>
              </a:ext>
            </a:extLst>
          </p:cNvPr>
          <p:cNvSpPr txBox="1">
            <a:spLocks/>
          </p:cNvSpPr>
          <p:nvPr/>
        </p:nvSpPr>
        <p:spPr>
          <a:xfrm>
            <a:off x="145776" y="1349846"/>
            <a:ext cx="5673846" cy="29614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000" b="1" i="1" dirty="0"/>
              <a:t>CRFB/88 art. 3º &gt; objetivos fundamentais</a:t>
            </a:r>
          </a:p>
          <a:p>
            <a:r>
              <a:rPr lang="pt-BR" sz="2000" b="1" i="1" dirty="0"/>
              <a:t>I - construir uma sociedade livre, justa e solidária;</a:t>
            </a:r>
          </a:p>
          <a:p>
            <a:r>
              <a:rPr lang="pt-BR" sz="2000" b="1" i="1" dirty="0"/>
              <a:t>II - garantir o desenvolvimento nacional;</a:t>
            </a:r>
          </a:p>
          <a:p>
            <a:r>
              <a:rPr lang="pt-BR" sz="2000" b="1" i="1" dirty="0"/>
              <a:t>III - </a:t>
            </a:r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erradicar a pobreza e a marginalização e reduzir as desigualdades sociais e regionais</a:t>
            </a:r>
            <a:r>
              <a:rPr lang="pt-BR" sz="2000" b="1" i="1" dirty="0"/>
              <a:t>;</a:t>
            </a:r>
          </a:p>
          <a:p>
            <a:r>
              <a:rPr lang="pt-BR" sz="2000" b="1" i="1" dirty="0"/>
              <a:t>IV - </a:t>
            </a:r>
            <a:r>
              <a:rPr lang="pt-B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promover o bem de todos</a:t>
            </a:r>
            <a:r>
              <a:rPr lang="pt-BR" sz="2000" b="1" i="1" dirty="0"/>
              <a:t>, sem preconceitos de origem, raça, sexo, cor, idade e quaisquer outras formas de discriminação</a:t>
            </a:r>
            <a:r>
              <a:rPr lang="pt-BR" sz="2000" dirty="0"/>
              <a:t>”.</a:t>
            </a:r>
            <a:endParaRPr lang="pt-BR" sz="20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Espaço Reservado para Conteúdo 2">
            <a:extLst>
              <a:ext uri="{FF2B5EF4-FFF2-40B4-BE49-F238E27FC236}">
                <a16:creationId xmlns:a16="http://schemas.microsoft.com/office/drawing/2014/main" id="{B0ABBC3F-B3E2-6B1A-C4B6-851DF5491AAA}"/>
              </a:ext>
            </a:extLst>
          </p:cNvPr>
          <p:cNvSpPr txBox="1">
            <a:spLocks/>
          </p:cNvSpPr>
          <p:nvPr/>
        </p:nvSpPr>
        <p:spPr>
          <a:xfrm>
            <a:off x="298175" y="661318"/>
            <a:ext cx="11582400" cy="60380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 do Estado??? </a:t>
            </a:r>
            <a:endParaRPr lang="pt-BR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 Box 3">
            <a:extLst>
              <a:ext uri="{FF2B5EF4-FFF2-40B4-BE49-F238E27FC236}">
                <a16:creationId xmlns:a16="http://schemas.microsoft.com/office/drawing/2014/main" id="{B840D8F3-24A9-04C7-2727-C7878B3AD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9661" y="1298072"/>
            <a:ext cx="5970913" cy="36009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scene3d>
            <a:camera prst="obliqueBottomLef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pt-BR" sz="28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pt-BR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CRFB/88 art. 6º &gt; </a:t>
            </a:r>
            <a:r>
              <a:rPr lang="pt-BR" sz="2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“Piso-Vital Mínimo”</a:t>
            </a:r>
            <a:r>
              <a:rPr lang="pt-BR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:</a:t>
            </a:r>
            <a:endParaRPr lang="pt-BR" sz="2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pt-BR" sz="2000" i="1" dirty="0">
                <a:solidFill>
                  <a:srgbClr val="B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à educação</a:t>
            </a:r>
            <a:r>
              <a:rPr lang="pt-BR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;  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pt-BR" sz="2000" i="1" dirty="0">
                <a:solidFill>
                  <a:srgbClr val="B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à saúde</a:t>
            </a:r>
            <a:r>
              <a:rPr lang="pt-BR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; 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pt-BR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ao trabalho;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pt-BR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à moradia;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pt-BR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ao transporte;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pt-BR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ao lazer;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pt-BR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à segurança;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pt-BR" sz="2000" i="1" dirty="0">
                <a:solidFill>
                  <a:srgbClr val="B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à previdência social</a:t>
            </a:r>
            <a:r>
              <a:rPr lang="pt-BR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;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pt-BR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à proteção à maternidade e à infância;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pt-BR" sz="2000" i="1" dirty="0">
                <a:solidFill>
                  <a:srgbClr val="B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à assistência aos desemparados</a:t>
            </a:r>
            <a:r>
              <a:rPr lang="pt-BR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. </a:t>
            </a:r>
            <a:r>
              <a:rPr lang="pt-BR" sz="1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(assistência social)</a:t>
            </a:r>
            <a:endParaRPr lang="pt-BR" sz="1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8C50043E-909B-4F1C-A428-D23967B54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8690" y="5422068"/>
            <a:ext cx="7541297" cy="707886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TCE: </a:t>
            </a:r>
            <a:r>
              <a:rPr lang="pt-BR" sz="22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Avaliação do </a:t>
            </a:r>
            <a:r>
              <a:rPr lang="pt-BR" sz="2200" b="1" i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grau de implementação de políticas públicas</a:t>
            </a:r>
          </a:p>
          <a:p>
            <a:pPr algn="ctr">
              <a:defRPr/>
            </a:pPr>
            <a:r>
              <a:rPr lang="pt-BR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(</a:t>
            </a:r>
            <a:r>
              <a:rPr lang="pt-BR" sz="16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05.11 a 27.11 “respostas” IN 192/24 Agenda de Obrigações;</a:t>
            </a:r>
            <a:r>
              <a:rPr lang="pt-BR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pt-BR" sz="16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IN 198/25 § 1º art.4º)</a:t>
            </a:r>
            <a:endParaRPr lang="pt-BR" sz="1600" dirty="0">
              <a:solidFill>
                <a:srgbClr val="00B0F0"/>
              </a:solidFill>
              <a:cs typeface="Arial" charset="0"/>
            </a:endParaRPr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CB439244-B5DC-4F85-FAE4-81B4D4A23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8605" y="6078803"/>
            <a:ext cx="6415308" cy="646331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r>
              <a:rPr lang="pt-BR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Administração Financeira e; </a:t>
            </a:r>
          </a:p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r>
              <a:rPr lang="pt-BR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Transparência e Relacionamento.</a:t>
            </a:r>
            <a:endParaRPr lang="pt-BR" dirty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31" name="Seta: Curva para a Direita 30">
            <a:extLst>
              <a:ext uri="{FF2B5EF4-FFF2-40B4-BE49-F238E27FC236}">
                <a16:creationId xmlns:a16="http://schemas.microsoft.com/office/drawing/2014/main" id="{E1F1E73B-05D1-EEB1-8125-C7F9834D17E1}"/>
              </a:ext>
            </a:extLst>
          </p:cNvPr>
          <p:cNvSpPr/>
          <p:nvPr/>
        </p:nvSpPr>
        <p:spPr>
          <a:xfrm flipV="1">
            <a:off x="5200510" y="4590125"/>
            <a:ext cx="600503" cy="847872"/>
          </a:xfrm>
          <a:prstGeom prst="curvedRight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2" name="Seta: Curva para a Esquerda 31">
            <a:extLst>
              <a:ext uri="{FF2B5EF4-FFF2-40B4-BE49-F238E27FC236}">
                <a16:creationId xmlns:a16="http://schemas.microsoft.com/office/drawing/2014/main" id="{C986289F-8450-62E6-6DE5-7A0C70CF67E2}"/>
              </a:ext>
            </a:extLst>
          </p:cNvPr>
          <p:cNvSpPr/>
          <p:nvPr/>
        </p:nvSpPr>
        <p:spPr>
          <a:xfrm flipV="1">
            <a:off x="11219890" y="5518984"/>
            <a:ext cx="660685" cy="1033290"/>
          </a:xfrm>
          <a:prstGeom prst="curvedLeft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3" name="Text Box 6">
            <a:extLst>
              <a:ext uri="{FF2B5EF4-FFF2-40B4-BE49-F238E27FC236}">
                <a16:creationId xmlns:a16="http://schemas.microsoft.com/office/drawing/2014/main" id="{A7747F13-4D25-95C9-1884-9EE5FC8E5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81" y="4093560"/>
            <a:ext cx="4991909" cy="110799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Competência Municipal CRFB/88 art. 30</a:t>
            </a:r>
            <a:endParaRPr lang="pt-BR" sz="1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sz="1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Legislar sobre </a:t>
            </a:r>
            <a:r>
              <a:rPr lang="pt-BR" sz="1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assuntos de “interesse local”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Obrigatoriedade de Prestar Contas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(...)</a:t>
            </a:r>
          </a:p>
        </p:txBody>
      </p:sp>
      <p:sp>
        <p:nvSpPr>
          <p:cNvPr id="34" name="Text Box 6">
            <a:extLst>
              <a:ext uri="{FF2B5EF4-FFF2-40B4-BE49-F238E27FC236}">
                <a16:creationId xmlns:a16="http://schemas.microsoft.com/office/drawing/2014/main" id="{01531EC6-DD46-1D21-8493-01735AD05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42" y="5779995"/>
            <a:ext cx="4150451" cy="107721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1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Princípios Fundamentais CRFB/88 art. 1º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1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(...)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1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IV – Valores sociais do trabalho e da </a:t>
            </a:r>
            <a:r>
              <a:rPr lang="pt-BR" sz="16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livre iniciativa</a:t>
            </a:r>
          </a:p>
        </p:txBody>
      </p:sp>
      <p:pic>
        <p:nvPicPr>
          <p:cNvPr id="35" name="Picture 6">
            <a:extLst>
              <a:ext uri="{FF2B5EF4-FFF2-40B4-BE49-F238E27FC236}">
                <a16:creationId xmlns:a16="http://schemas.microsoft.com/office/drawing/2014/main" id="{5E65941C-E75F-0312-C60B-4BEC5F5BB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245" y="4982366"/>
            <a:ext cx="787573" cy="479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6" name="Text Box 4">
            <a:extLst>
              <a:ext uri="{FF2B5EF4-FFF2-40B4-BE49-F238E27FC236}">
                <a16:creationId xmlns:a16="http://schemas.microsoft.com/office/drawing/2014/main" id="{02564A68-F30C-93F3-6115-9BF58157D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1617" y="1967986"/>
            <a:ext cx="2919846" cy="163121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500" dist="50800" dir="5400000" sy="-100000" algn="bl" rotWithShape="0"/>
          </a:effectLst>
          <a:scene3d>
            <a:camera prst="perspectiveContrastingRightFacing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  <a:defRPr/>
            </a:pPr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Realçam-se</a:t>
            </a:r>
            <a:r>
              <a:rPr lang="pt-BR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pt-BR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papéis reservados ao Controle Interno, Auditoria, Contabilidade, Gestores...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" name="Picture 2" descr="Resultado de imagem para reconhecimento desenho">
            <a:extLst>
              <a:ext uri="{FF2B5EF4-FFF2-40B4-BE49-F238E27FC236}">
                <a16:creationId xmlns:a16="http://schemas.microsoft.com/office/drawing/2014/main" id="{053F5F48-76DF-9FA6-E4EB-50C474FFA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976" y="1988941"/>
            <a:ext cx="1973570" cy="1237779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Conector de Seta Reta 37">
            <a:extLst>
              <a:ext uri="{FF2B5EF4-FFF2-40B4-BE49-F238E27FC236}">
                <a16:creationId xmlns:a16="http://schemas.microsoft.com/office/drawing/2014/main" id="{AE6BF8F7-B2BB-C207-981C-5ED8682E5D59}"/>
              </a:ext>
            </a:extLst>
          </p:cNvPr>
          <p:cNvCxnSpPr>
            <a:cxnSpLocks/>
          </p:cNvCxnSpPr>
          <p:nvPr/>
        </p:nvCxnSpPr>
        <p:spPr>
          <a:xfrm flipV="1">
            <a:off x="5046929" y="1908899"/>
            <a:ext cx="1389921" cy="35290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>
            <a:extLst>
              <a:ext uri="{FF2B5EF4-FFF2-40B4-BE49-F238E27FC236}">
                <a16:creationId xmlns:a16="http://schemas.microsoft.com/office/drawing/2014/main" id="{164E8AE5-797E-1F75-ECE5-931EE187232F}"/>
              </a:ext>
            </a:extLst>
          </p:cNvPr>
          <p:cNvCxnSpPr>
            <a:cxnSpLocks/>
          </p:cNvCxnSpPr>
          <p:nvPr/>
        </p:nvCxnSpPr>
        <p:spPr>
          <a:xfrm flipV="1">
            <a:off x="5080290" y="2228404"/>
            <a:ext cx="1417981" cy="32070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>
            <a:extLst>
              <a:ext uri="{FF2B5EF4-FFF2-40B4-BE49-F238E27FC236}">
                <a16:creationId xmlns:a16="http://schemas.microsoft.com/office/drawing/2014/main" id="{4886D5E4-FC51-D007-D376-5B28AE8E7530}"/>
              </a:ext>
            </a:extLst>
          </p:cNvPr>
          <p:cNvCxnSpPr>
            <a:cxnSpLocks/>
          </p:cNvCxnSpPr>
          <p:nvPr/>
        </p:nvCxnSpPr>
        <p:spPr>
          <a:xfrm flipV="1">
            <a:off x="5080290" y="4108174"/>
            <a:ext cx="1408168" cy="12875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de Seta Reta 40">
            <a:extLst>
              <a:ext uri="{FF2B5EF4-FFF2-40B4-BE49-F238E27FC236}">
                <a16:creationId xmlns:a16="http://schemas.microsoft.com/office/drawing/2014/main" id="{BDE53D90-F27B-8D79-C62F-346C34ECAE6D}"/>
              </a:ext>
            </a:extLst>
          </p:cNvPr>
          <p:cNvCxnSpPr>
            <a:cxnSpLocks/>
          </p:cNvCxnSpPr>
          <p:nvPr/>
        </p:nvCxnSpPr>
        <p:spPr>
          <a:xfrm flipV="1">
            <a:off x="5110131" y="4705827"/>
            <a:ext cx="1333576" cy="7060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ipse 41">
            <a:extLst>
              <a:ext uri="{FF2B5EF4-FFF2-40B4-BE49-F238E27FC236}">
                <a16:creationId xmlns:a16="http://schemas.microsoft.com/office/drawing/2014/main" id="{23D681E2-FDE2-C2F3-E99E-7791D817B0B9}"/>
              </a:ext>
            </a:extLst>
          </p:cNvPr>
          <p:cNvSpPr/>
          <p:nvPr/>
        </p:nvSpPr>
        <p:spPr>
          <a:xfrm>
            <a:off x="8825944" y="8422"/>
            <a:ext cx="1294012" cy="1163503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PVMS</a:t>
            </a:r>
          </a:p>
        </p:txBody>
      </p:sp>
      <p:sp>
        <p:nvSpPr>
          <p:cNvPr id="2" name="Oval 6">
            <a:extLst>
              <a:ext uri="{FF2B5EF4-FFF2-40B4-BE49-F238E27FC236}">
                <a16:creationId xmlns:a16="http://schemas.microsoft.com/office/drawing/2014/main" id="{95A0594B-A321-4A5C-F220-C2517CF3B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1692" y="10095"/>
            <a:ext cx="1859695" cy="103870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pt-B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estamos entregando...</a:t>
            </a:r>
            <a:r>
              <a:rPr lang="pt-BR" sz="1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 satisfatório</a:t>
            </a:r>
            <a:r>
              <a:rPr lang="pt-BR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??</a:t>
            </a:r>
          </a:p>
        </p:txBody>
      </p:sp>
      <p:sp>
        <p:nvSpPr>
          <p:cNvPr id="9" name="Balão de Fala: Oval 8">
            <a:extLst>
              <a:ext uri="{FF2B5EF4-FFF2-40B4-BE49-F238E27FC236}">
                <a16:creationId xmlns:a16="http://schemas.microsoft.com/office/drawing/2014/main" id="{66CE4314-3939-9E92-479B-2304BD9419D8}"/>
              </a:ext>
            </a:extLst>
          </p:cNvPr>
          <p:cNvSpPr/>
          <p:nvPr/>
        </p:nvSpPr>
        <p:spPr>
          <a:xfrm>
            <a:off x="1445423" y="4927435"/>
            <a:ext cx="3481286" cy="1016010"/>
          </a:xfrm>
          <a:prstGeom prst="wedgeEllipseCallout">
            <a:avLst>
              <a:gd name="adj1" fmla="val -74872"/>
              <a:gd name="adj2" fmla="val -106934"/>
            </a:avLst>
          </a:prstGeom>
          <a:solidFill>
            <a:srgbClr val="002060"/>
          </a:solidFill>
          <a:ln>
            <a:solidFill>
              <a:srgbClr val="00FFFF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pt-BR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LOM: Objetivos e Diretrizes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pt-BR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Limites de campo de atuação 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pt-BR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Responsabilidades/Obrigações</a:t>
            </a:r>
          </a:p>
          <a:p>
            <a:pPr marL="171450" indent="-171450" algn="ctr">
              <a:buFont typeface="Wingdings" panose="05000000000000000000" pitchFamily="2" charset="2"/>
              <a:buChar char="Ø"/>
              <a:defRPr/>
            </a:pPr>
            <a:r>
              <a:rPr lang="pt-BR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Prefeitura: Órgão Executivo</a:t>
            </a:r>
          </a:p>
        </p:txBody>
      </p:sp>
      <p:pic>
        <p:nvPicPr>
          <p:cNvPr id="3" name="Picture 2" descr="Atenção png | PNGWing">
            <a:extLst>
              <a:ext uri="{FF2B5EF4-FFF2-40B4-BE49-F238E27FC236}">
                <a16:creationId xmlns:a16="http://schemas.microsoft.com/office/drawing/2014/main" id="{2B447DDA-3565-1866-A064-9CC4B2A0A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49" y="97712"/>
            <a:ext cx="1227095" cy="122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03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5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0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750"/>
                            </p:stCondLst>
                            <p:childTnLst>
                              <p:par>
                                <p:cTn id="8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4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42" grpId="0" animBg="1"/>
      <p:bldP spid="2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361351B4-0ECC-A9BB-981C-C496096A1F9F}"/>
              </a:ext>
            </a:extLst>
          </p:cNvPr>
          <p:cNvSpPr txBox="1">
            <a:spLocks noChangeArrowheads="1"/>
          </p:cNvSpPr>
          <p:nvPr/>
        </p:nvSpPr>
        <p:spPr>
          <a:xfrm>
            <a:off x="26504" y="13252"/>
            <a:ext cx="12099235" cy="6776897"/>
          </a:xfrm>
          <a:prstGeom prst="rect">
            <a:avLst/>
          </a:prstGeom>
          <a:solidFill>
            <a:srgbClr val="000000"/>
          </a:solidFill>
          <a:ln>
            <a:solidFill>
              <a:srgbClr val="00CC00"/>
            </a:solidFill>
            <a:miter lim="800000"/>
            <a:headEnd/>
            <a:tailEnd/>
          </a:ln>
        </p:spPr>
        <p:txBody>
          <a:bodyPr vert="horz" lIns="91433" tIns="45717" rIns="91433" bIns="45717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buFont typeface="Arial" panose="020B0604020202020204" pitchFamily="34" charset="0"/>
              <a:buNone/>
              <a:defRPr/>
            </a:pPr>
            <a:r>
              <a:rPr lang="pt-BR" altLang="pt-BR" sz="3100" b="1" dirty="0"/>
              <a:t> </a:t>
            </a:r>
            <a:endParaRPr lang="pt-BR" altLang="pt-BR" b="1" i="1" dirty="0">
              <a:solidFill>
                <a:schemeClr val="bg1"/>
              </a:solidFill>
            </a:endParaRPr>
          </a:p>
        </p:txBody>
      </p:sp>
      <p:sp>
        <p:nvSpPr>
          <p:cNvPr id="52" name="Oval 27">
            <a:extLst>
              <a:ext uri="{FF2B5EF4-FFF2-40B4-BE49-F238E27FC236}">
                <a16:creationId xmlns:a16="http://schemas.microsoft.com/office/drawing/2014/main" id="{FB05ABD0-36C3-F43E-B6FD-73447A3C8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0430" y="2776131"/>
            <a:ext cx="2995613" cy="1281112"/>
          </a:xfrm>
          <a:prstGeom prst="ellipse">
            <a:avLst/>
          </a:prstGeom>
          <a:solidFill>
            <a:srgbClr val="005E00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1600" dirty="0">
                <a:solidFill>
                  <a:schemeClr val="bg1"/>
                </a:solidFill>
                <a:latin typeface="Arial Black" panose="020B0A04020102020204" pitchFamily="34" charset="0"/>
              </a:rPr>
              <a:t>ORÇAMENTO</a:t>
            </a:r>
          </a:p>
        </p:txBody>
      </p:sp>
      <p:grpSp>
        <p:nvGrpSpPr>
          <p:cNvPr id="53" name="Group 37">
            <a:extLst>
              <a:ext uri="{FF2B5EF4-FFF2-40B4-BE49-F238E27FC236}">
                <a16:creationId xmlns:a16="http://schemas.microsoft.com/office/drawing/2014/main" id="{DC890E5A-D512-C646-1CA2-874325857494}"/>
              </a:ext>
            </a:extLst>
          </p:cNvPr>
          <p:cNvGrpSpPr>
            <a:grpSpLocks/>
          </p:cNvGrpSpPr>
          <p:nvPr/>
        </p:nvGrpSpPr>
        <p:grpSpPr bwMode="auto">
          <a:xfrm>
            <a:off x="7954475" y="3465312"/>
            <a:ext cx="681038" cy="212725"/>
            <a:chOff x="3842" y="2450"/>
            <a:chExt cx="429" cy="134"/>
          </a:xfrm>
        </p:grpSpPr>
        <p:sp>
          <p:nvSpPr>
            <p:cNvPr id="54" name="Line 38">
              <a:extLst>
                <a:ext uri="{FF2B5EF4-FFF2-40B4-BE49-F238E27FC236}">
                  <a16:creationId xmlns:a16="http://schemas.microsoft.com/office/drawing/2014/main" id="{AE085655-9E14-5B25-7FF4-05C6052EFD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2" y="2450"/>
              <a:ext cx="429" cy="0"/>
            </a:xfrm>
            <a:prstGeom prst="line">
              <a:avLst/>
            </a:prstGeom>
            <a:noFill/>
            <a:ln w="85725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55" name="Line 39">
              <a:extLst>
                <a:ext uri="{FF2B5EF4-FFF2-40B4-BE49-F238E27FC236}">
                  <a16:creationId xmlns:a16="http://schemas.microsoft.com/office/drawing/2014/main" id="{01471DF9-FFF4-7DD0-99DF-23EEF77B32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42" y="2584"/>
              <a:ext cx="429" cy="0"/>
            </a:xfrm>
            <a:prstGeom prst="line">
              <a:avLst/>
            </a:prstGeom>
            <a:noFill/>
            <a:ln w="85725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6" name="Group 40">
            <a:extLst>
              <a:ext uri="{FF2B5EF4-FFF2-40B4-BE49-F238E27FC236}">
                <a16:creationId xmlns:a16="http://schemas.microsoft.com/office/drawing/2014/main" id="{CB3ED576-E6D2-2170-3602-10258EC70CE6}"/>
              </a:ext>
            </a:extLst>
          </p:cNvPr>
          <p:cNvGrpSpPr>
            <a:grpSpLocks/>
          </p:cNvGrpSpPr>
          <p:nvPr/>
        </p:nvGrpSpPr>
        <p:grpSpPr bwMode="auto">
          <a:xfrm>
            <a:off x="5163650" y="4105075"/>
            <a:ext cx="476250" cy="498475"/>
            <a:chOff x="2084" y="2853"/>
            <a:chExt cx="300" cy="314"/>
          </a:xfrm>
        </p:grpSpPr>
        <p:sp>
          <p:nvSpPr>
            <p:cNvPr id="57" name="Line 41">
              <a:extLst>
                <a:ext uri="{FF2B5EF4-FFF2-40B4-BE49-F238E27FC236}">
                  <a16:creationId xmlns:a16="http://schemas.microsoft.com/office/drawing/2014/main" id="{35371BAC-33BC-B3B2-20CD-85BB20C1D8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84" y="2853"/>
              <a:ext cx="172" cy="225"/>
            </a:xfrm>
            <a:prstGeom prst="line">
              <a:avLst/>
            </a:prstGeom>
            <a:noFill/>
            <a:ln w="85725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8" name="Line 42">
              <a:extLst>
                <a:ext uri="{FF2B5EF4-FFF2-40B4-BE49-F238E27FC236}">
                  <a16:creationId xmlns:a16="http://schemas.microsoft.com/office/drawing/2014/main" id="{3AB3B6D8-A51C-4A08-F2DF-86F8CFDC68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13" y="2943"/>
              <a:ext cx="171" cy="224"/>
            </a:xfrm>
            <a:prstGeom prst="line">
              <a:avLst/>
            </a:prstGeom>
            <a:noFill/>
            <a:ln w="85725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9" name="Group 43">
            <a:extLst>
              <a:ext uri="{FF2B5EF4-FFF2-40B4-BE49-F238E27FC236}">
                <a16:creationId xmlns:a16="http://schemas.microsoft.com/office/drawing/2014/main" id="{28E9F6D0-3FF4-F623-456F-A56F79D031E8}"/>
              </a:ext>
            </a:extLst>
          </p:cNvPr>
          <p:cNvGrpSpPr>
            <a:grpSpLocks/>
          </p:cNvGrpSpPr>
          <p:nvPr/>
        </p:nvGrpSpPr>
        <p:grpSpPr bwMode="auto">
          <a:xfrm>
            <a:off x="7206763" y="4033637"/>
            <a:ext cx="476250" cy="498475"/>
            <a:chOff x="3371" y="2808"/>
            <a:chExt cx="300" cy="314"/>
          </a:xfrm>
        </p:grpSpPr>
        <p:sp>
          <p:nvSpPr>
            <p:cNvPr id="60" name="Line 44">
              <a:extLst>
                <a:ext uri="{FF2B5EF4-FFF2-40B4-BE49-F238E27FC236}">
                  <a16:creationId xmlns:a16="http://schemas.microsoft.com/office/drawing/2014/main" id="{C10A540B-01EF-BB9C-5862-B7C7C9A8D0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71" y="2898"/>
              <a:ext cx="128" cy="224"/>
            </a:xfrm>
            <a:prstGeom prst="line">
              <a:avLst/>
            </a:prstGeom>
            <a:noFill/>
            <a:ln w="85725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" name="Line 45">
              <a:extLst>
                <a:ext uri="{FF2B5EF4-FFF2-40B4-BE49-F238E27FC236}">
                  <a16:creationId xmlns:a16="http://schemas.microsoft.com/office/drawing/2014/main" id="{33088ECF-5549-32F8-1D61-EFD02D176A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2" y="2808"/>
              <a:ext cx="129" cy="225"/>
            </a:xfrm>
            <a:prstGeom prst="line">
              <a:avLst/>
            </a:prstGeom>
            <a:noFill/>
            <a:ln w="85725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44065" name="Group 37">
            <a:extLst>
              <a:ext uri="{FF2B5EF4-FFF2-40B4-BE49-F238E27FC236}">
                <a16:creationId xmlns:a16="http://schemas.microsoft.com/office/drawing/2014/main" id="{9C3D62BD-C728-F7E3-093F-D8DFABAA89C4}"/>
              </a:ext>
            </a:extLst>
          </p:cNvPr>
          <p:cNvGrpSpPr>
            <a:grpSpLocks/>
          </p:cNvGrpSpPr>
          <p:nvPr/>
        </p:nvGrpSpPr>
        <p:grpSpPr bwMode="auto">
          <a:xfrm>
            <a:off x="4146544" y="3412304"/>
            <a:ext cx="681038" cy="212725"/>
            <a:chOff x="3842" y="2450"/>
            <a:chExt cx="429" cy="134"/>
          </a:xfrm>
        </p:grpSpPr>
        <p:sp>
          <p:nvSpPr>
            <p:cNvPr id="344066" name="Line 38">
              <a:extLst>
                <a:ext uri="{FF2B5EF4-FFF2-40B4-BE49-F238E27FC236}">
                  <a16:creationId xmlns:a16="http://schemas.microsoft.com/office/drawing/2014/main" id="{33300491-AFA3-3D3D-60F8-5F0018E0C7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2" y="2450"/>
              <a:ext cx="429" cy="0"/>
            </a:xfrm>
            <a:prstGeom prst="line">
              <a:avLst/>
            </a:prstGeom>
            <a:noFill/>
            <a:ln w="85725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4067" name="Line 39">
              <a:extLst>
                <a:ext uri="{FF2B5EF4-FFF2-40B4-BE49-F238E27FC236}">
                  <a16:creationId xmlns:a16="http://schemas.microsoft.com/office/drawing/2014/main" id="{61E78CD1-DA8F-FF84-6033-3646720AF5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42" y="2584"/>
              <a:ext cx="429" cy="0"/>
            </a:xfrm>
            <a:prstGeom prst="line">
              <a:avLst/>
            </a:prstGeom>
            <a:noFill/>
            <a:ln w="85725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44068" name="Group 43">
            <a:extLst>
              <a:ext uri="{FF2B5EF4-FFF2-40B4-BE49-F238E27FC236}">
                <a16:creationId xmlns:a16="http://schemas.microsoft.com/office/drawing/2014/main" id="{1F613983-D04F-C1C5-B131-E4C8900DFFC2}"/>
              </a:ext>
            </a:extLst>
          </p:cNvPr>
          <p:cNvGrpSpPr>
            <a:grpSpLocks/>
          </p:cNvGrpSpPr>
          <p:nvPr/>
        </p:nvGrpSpPr>
        <p:grpSpPr bwMode="auto">
          <a:xfrm>
            <a:off x="5026780" y="2277725"/>
            <a:ext cx="476250" cy="498475"/>
            <a:chOff x="3371" y="2808"/>
            <a:chExt cx="300" cy="314"/>
          </a:xfrm>
        </p:grpSpPr>
        <p:sp>
          <p:nvSpPr>
            <p:cNvPr id="344069" name="Line 44">
              <a:extLst>
                <a:ext uri="{FF2B5EF4-FFF2-40B4-BE49-F238E27FC236}">
                  <a16:creationId xmlns:a16="http://schemas.microsoft.com/office/drawing/2014/main" id="{BB2AB903-C2AA-9709-9332-1061207D97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71" y="2898"/>
              <a:ext cx="128" cy="224"/>
            </a:xfrm>
            <a:prstGeom prst="line">
              <a:avLst/>
            </a:prstGeom>
            <a:noFill/>
            <a:ln w="85725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4070" name="Line 45">
              <a:extLst>
                <a:ext uri="{FF2B5EF4-FFF2-40B4-BE49-F238E27FC236}">
                  <a16:creationId xmlns:a16="http://schemas.microsoft.com/office/drawing/2014/main" id="{5655F215-409A-DB41-7266-FD23D8FF53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2" y="2808"/>
              <a:ext cx="129" cy="225"/>
            </a:xfrm>
            <a:prstGeom prst="line">
              <a:avLst/>
            </a:prstGeom>
            <a:noFill/>
            <a:ln w="85725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44071" name="Group 40">
            <a:extLst>
              <a:ext uri="{FF2B5EF4-FFF2-40B4-BE49-F238E27FC236}">
                <a16:creationId xmlns:a16="http://schemas.microsoft.com/office/drawing/2014/main" id="{7551F9C3-D47D-1588-84BA-DE9DB7AAE526}"/>
              </a:ext>
            </a:extLst>
          </p:cNvPr>
          <p:cNvGrpSpPr>
            <a:grpSpLocks/>
          </p:cNvGrpSpPr>
          <p:nvPr/>
        </p:nvGrpSpPr>
        <p:grpSpPr bwMode="auto">
          <a:xfrm>
            <a:off x="7396640" y="2402172"/>
            <a:ext cx="476250" cy="498475"/>
            <a:chOff x="2084" y="2853"/>
            <a:chExt cx="300" cy="314"/>
          </a:xfrm>
        </p:grpSpPr>
        <p:sp>
          <p:nvSpPr>
            <p:cNvPr id="344072" name="Line 41">
              <a:extLst>
                <a:ext uri="{FF2B5EF4-FFF2-40B4-BE49-F238E27FC236}">
                  <a16:creationId xmlns:a16="http://schemas.microsoft.com/office/drawing/2014/main" id="{9BC2E3F1-6B63-0C9D-2964-7D3F42B3F3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84" y="2853"/>
              <a:ext cx="172" cy="225"/>
            </a:xfrm>
            <a:prstGeom prst="line">
              <a:avLst/>
            </a:prstGeom>
            <a:noFill/>
            <a:ln w="85725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4073" name="Line 42">
              <a:extLst>
                <a:ext uri="{FF2B5EF4-FFF2-40B4-BE49-F238E27FC236}">
                  <a16:creationId xmlns:a16="http://schemas.microsoft.com/office/drawing/2014/main" id="{7CBEA689-6229-1C36-95B0-168E45C543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13" y="2943"/>
              <a:ext cx="171" cy="224"/>
            </a:xfrm>
            <a:prstGeom prst="line">
              <a:avLst/>
            </a:prstGeom>
            <a:noFill/>
            <a:ln w="85725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9" name="Group 2">
            <a:extLst>
              <a:ext uri="{FF2B5EF4-FFF2-40B4-BE49-F238E27FC236}">
                <a16:creationId xmlns:a16="http://schemas.microsoft.com/office/drawing/2014/main" id="{C65598F8-364E-8A51-0933-22F03C87098F}"/>
              </a:ext>
            </a:extLst>
          </p:cNvPr>
          <p:cNvGrpSpPr>
            <a:grpSpLocks/>
          </p:cNvGrpSpPr>
          <p:nvPr/>
        </p:nvGrpSpPr>
        <p:grpSpPr bwMode="auto">
          <a:xfrm>
            <a:off x="2077962" y="2842393"/>
            <a:ext cx="1846263" cy="1138238"/>
            <a:chOff x="240" y="2091"/>
            <a:chExt cx="1163" cy="717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10" name="Oval 3">
              <a:extLst>
                <a:ext uri="{FF2B5EF4-FFF2-40B4-BE49-F238E27FC236}">
                  <a16:creationId xmlns:a16="http://schemas.microsoft.com/office/drawing/2014/main" id="{B433057A-42DA-A4F1-60FA-5914869AD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2091"/>
              <a:ext cx="1158" cy="71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2" name="Text Box 4">
              <a:extLst>
                <a:ext uri="{FF2B5EF4-FFF2-40B4-BE49-F238E27FC236}">
                  <a16:creationId xmlns:a16="http://schemas.microsoft.com/office/drawing/2014/main" id="{F7DDAFDF-0C88-BF83-4BA9-CA5C08CD31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262"/>
              <a:ext cx="1163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000" dirty="0">
                  <a:cs typeface="Times New Roman" pitchFamily="18" charset="0"/>
                </a:rPr>
                <a:t>Planejamento</a:t>
              </a:r>
            </a:p>
            <a:p>
              <a:pPr algn="ctr">
                <a:defRPr/>
              </a:pPr>
              <a:r>
                <a:rPr lang="pt-BR" sz="800" dirty="0">
                  <a:cs typeface="Times New Roman" pitchFamily="18" charset="0"/>
                </a:rPr>
                <a:t>Concepção das Promessas</a:t>
              </a:r>
            </a:p>
            <a:p>
              <a:pPr>
                <a:defRPr/>
              </a:pPr>
              <a:endParaRPr lang="pt-BR" sz="1400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13" name="Group 5">
            <a:extLst>
              <a:ext uri="{FF2B5EF4-FFF2-40B4-BE49-F238E27FC236}">
                <a16:creationId xmlns:a16="http://schemas.microsoft.com/office/drawing/2014/main" id="{A841BAC2-BFDE-DDC7-694C-AA26DA8D04E6}"/>
              </a:ext>
            </a:extLst>
          </p:cNvPr>
          <p:cNvGrpSpPr>
            <a:grpSpLocks/>
          </p:cNvGrpSpPr>
          <p:nvPr/>
        </p:nvGrpSpPr>
        <p:grpSpPr bwMode="auto">
          <a:xfrm>
            <a:off x="8554962" y="1702566"/>
            <a:ext cx="1838325" cy="2311400"/>
            <a:chOff x="4320" y="1373"/>
            <a:chExt cx="1158" cy="145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14" name="Oval 6">
              <a:extLst>
                <a:ext uri="{FF2B5EF4-FFF2-40B4-BE49-F238E27FC236}">
                  <a16:creationId xmlns:a16="http://schemas.microsoft.com/office/drawing/2014/main" id="{0415FE27-D7E7-DB4F-29E7-67F03117C4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112"/>
              <a:ext cx="1158" cy="71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2060"/>
              </a:solidFill>
              <a:round/>
              <a:headEnd/>
              <a:tailEnd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5" name="AutoShape 7">
              <a:extLst>
                <a:ext uri="{FF2B5EF4-FFF2-40B4-BE49-F238E27FC236}">
                  <a16:creationId xmlns:a16="http://schemas.microsoft.com/office/drawing/2014/main" id="{B3F9ED3E-E94A-B2D8-4D46-370270F76F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447" y="1369"/>
              <a:ext cx="479" cy="4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46 w 21600"/>
                <a:gd name="T13" fmla="*/ 2921 h 21600"/>
                <a:gd name="T14" fmla="*/ 18218 w 21600"/>
                <a:gd name="T15" fmla="*/ 925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gradFill rotWithShape="0"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6" name="Text Box 8">
              <a:extLst>
                <a:ext uri="{FF2B5EF4-FFF2-40B4-BE49-F238E27FC236}">
                  <a16:creationId xmlns:a16="http://schemas.microsoft.com/office/drawing/2014/main" id="{B430122D-EC99-8645-44FE-515A9B76F9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7" y="2296"/>
              <a:ext cx="107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000" dirty="0">
                  <a:solidFill>
                    <a:schemeClr val="bg1"/>
                  </a:solidFill>
                  <a:cs typeface="Times New Roman" pitchFamily="18" charset="0"/>
                </a:rPr>
                <a:t>Execução</a:t>
              </a:r>
            </a:p>
            <a:p>
              <a:pPr algn="ctr">
                <a:defRPr/>
              </a:pPr>
              <a:r>
                <a:rPr lang="pt-BR" sz="800" dirty="0">
                  <a:solidFill>
                    <a:schemeClr val="bg1"/>
                  </a:solidFill>
                  <a:cs typeface="Times New Roman" pitchFamily="18" charset="0"/>
                </a:rPr>
                <a:t>Concretização das Promessas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C0E2F644-9010-E18B-BA3A-68FD6A3B96E8}"/>
              </a:ext>
            </a:extLst>
          </p:cNvPr>
          <p:cNvGrpSpPr>
            <a:grpSpLocks/>
          </p:cNvGrpSpPr>
          <p:nvPr/>
        </p:nvGrpSpPr>
        <p:grpSpPr bwMode="auto">
          <a:xfrm>
            <a:off x="6843637" y="4409253"/>
            <a:ext cx="2701925" cy="1209675"/>
            <a:chOff x="3242" y="3078"/>
            <a:chExt cx="1702" cy="762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18" name="AutoShape 10">
              <a:extLst>
                <a:ext uri="{FF2B5EF4-FFF2-40B4-BE49-F238E27FC236}">
                  <a16:creationId xmlns:a16="http://schemas.microsoft.com/office/drawing/2014/main" id="{99CB13DA-EF70-3198-0995-5C001654FE0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486" y="3078"/>
              <a:ext cx="458" cy="51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03 w 21600"/>
                <a:gd name="T13" fmla="*/ 2922 h 21600"/>
                <a:gd name="T14" fmla="*/ 18204 w 21600"/>
                <a:gd name="T15" fmla="*/ 923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gradFill rotWithShape="0"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1"/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pt-BR"/>
            </a:p>
          </p:txBody>
        </p:sp>
        <p:grpSp>
          <p:nvGrpSpPr>
            <p:cNvPr id="19" name="Group 11">
              <a:extLst>
                <a:ext uri="{FF2B5EF4-FFF2-40B4-BE49-F238E27FC236}">
                  <a16:creationId xmlns:a16="http://schemas.microsoft.com/office/drawing/2014/main" id="{A97190AD-1434-1D7F-EBD8-AF4B58B879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2" y="3122"/>
              <a:ext cx="1158" cy="718"/>
              <a:chOff x="3242" y="3122"/>
              <a:chExt cx="1158" cy="718"/>
            </a:xfrm>
          </p:grpSpPr>
          <p:sp>
            <p:nvSpPr>
              <p:cNvPr id="20" name="Oval 12">
                <a:extLst>
                  <a:ext uri="{FF2B5EF4-FFF2-40B4-BE49-F238E27FC236}">
                    <a16:creationId xmlns:a16="http://schemas.microsoft.com/office/drawing/2014/main" id="{716BD157-D5B0-CC2A-4807-E091BC56F2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2" y="3122"/>
                <a:ext cx="1158" cy="718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pt-BR">
                  <a:cs typeface="Arial" charset="0"/>
                </a:endParaRPr>
              </a:p>
            </p:txBody>
          </p:sp>
          <p:sp>
            <p:nvSpPr>
              <p:cNvPr id="21" name="Text Box 13">
                <a:extLst>
                  <a:ext uri="{FF2B5EF4-FFF2-40B4-BE49-F238E27FC236}">
                    <a16:creationId xmlns:a16="http://schemas.microsoft.com/office/drawing/2014/main" id="{3AA9DF12-03B5-6395-19EF-5F24B2BBB3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95" y="3157"/>
                <a:ext cx="1072" cy="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pt-BR" sz="2000" dirty="0">
                    <a:solidFill>
                      <a:schemeClr val="bg1"/>
                    </a:solidFill>
                    <a:cs typeface="Times New Roman" pitchFamily="18" charset="0"/>
                  </a:rPr>
                  <a:t>Controle e Avaliação</a:t>
                </a:r>
              </a:p>
              <a:p>
                <a:pPr algn="ctr">
                  <a:defRPr/>
                </a:pPr>
                <a:r>
                  <a:rPr lang="pt-BR" sz="800" dirty="0" err="1">
                    <a:solidFill>
                      <a:schemeClr val="bg1"/>
                    </a:solidFill>
                    <a:cs typeface="Times New Roman" pitchFamily="18" charset="0"/>
                  </a:rPr>
                  <a:t>Acomp</a:t>
                </a:r>
                <a:r>
                  <a:rPr lang="pt-BR" sz="800" dirty="0">
                    <a:solidFill>
                      <a:schemeClr val="bg1"/>
                    </a:solidFill>
                    <a:cs typeface="Times New Roman" pitchFamily="18" charset="0"/>
                  </a:rPr>
                  <a:t> </a:t>
                </a:r>
                <a:r>
                  <a:rPr lang="pt-BR" sz="800" dirty="0" err="1">
                    <a:solidFill>
                      <a:schemeClr val="bg1"/>
                    </a:solidFill>
                    <a:cs typeface="Times New Roman" pitchFamily="18" charset="0"/>
                  </a:rPr>
                  <a:t>Exec</a:t>
                </a:r>
                <a:r>
                  <a:rPr lang="pt-BR" sz="800" dirty="0">
                    <a:solidFill>
                      <a:schemeClr val="bg1"/>
                    </a:solidFill>
                    <a:cs typeface="Times New Roman" pitchFamily="18" charset="0"/>
                  </a:rPr>
                  <a:t> Promessas</a:t>
                </a:r>
              </a:p>
            </p:txBody>
          </p:sp>
        </p:grpSp>
      </p:grpSp>
      <p:grpSp>
        <p:nvGrpSpPr>
          <p:cNvPr id="22" name="Group 14">
            <a:extLst>
              <a:ext uri="{FF2B5EF4-FFF2-40B4-BE49-F238E27FC236}">
                <a16:creationId xmlns:a16="http://schemas.microsoft.com/office/drawing/2014/main" id="{28D6E904-5229-A449-1627-BB4269FD9CC0}"/>
              </a:ext>
            </a:extLst>
          </p:cNvPr>
          <p:cNvGrpSpPr>
            <a:grpSpLocks/>
          </p:cNvGrpSpPr>
          <p:nvPr/>
        </p:nvGrpSpPr>
        <p:grpSpPr bwMode="auto">
          <a:xfrm>
            <a:off x="2827262" y="4409253"/>
            <a:ext cx="3676650" cy="1209675"/>
            <a:chOff x="712" y="3078"/>
            <a:chExt cx="2316" cy="762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23" name="AutoShape 15">
              <a:extLst>
                <a:ext uri="{FF2B5EF4-FFF2-40B4-BE49-F238E27FC236}">
                  <a16:creationId xmlns:a16="http://schemas.microsoft.com/office/drawing/2014/main" id="{EEAF6C5A-604B-4275-B6BC-AFEB26E501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716" y="3074"/>
              <a:ext cx="479" cy="4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46 w 21600"/>
                <a:gd name="T13" fmla="*/ 2921 h 21600"/>
                <a:gd name="T14" fmla="*/ 18218 w 21600"/>
                <a:gd name="T15" fmla="*/ 925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gradFill rotWithShape="0"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4" name="Oval 16">
              <a:extLst>
                <a:ext uri="{FF2B5EF4-FFF2-40B4-BE49-F238E27FC236}">
                  <a16:creationId xmlns:a16="http://schemas.microsoft.com/office/drawing/2014/main" id="{AC70EA82-4794-1638-901A-95A3FC3FDE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2" y="3122"/>
              <a:ext cx="1158" cy="718"/>
            </a:xfrm>
            <a:prstGeom prst="ellipse">
              <a:avLst/>
            </a:prstGeom>
            <a:gradFill rotWithShape="0"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27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32" name="AutoShape 17">
              <a:extLst>
                <a:ext uri="{FF2B5EF4-FFF2-40B4-BE49-F238E27FC236}">
                  <a16:creationId xmlns:a16="http://schemas.microsoft.com/office/drawing/2014/main" id="{AC430B86-7E13-7A85-20F0-63F12F104A0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642" y="3391"/>
              <a:ext cx="386" cy="225"/>
            </a:xfrm>
            <a:prstGeom prst="rightArrow">
              <a:avLst>
                <a:gd name="adj1" fmla="val 50000"/>
                <a:gd name="adj2" fmla="val 42889"/>
              </a:avLst>
            </a:prstGeom>
            <a:gradFill rotWithShape="0"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34" name="Text Box 18">
              <a:extLst>
                <a:ext uri="{FF2B5EF4-FFF2-40B4-BE49-F238E27FC236}">
                  <a16:creationId xmlns:a16="http://schemas.microsoft.com/office/drawing/2014/main" id="{E18E0579-B729-FB1A-A5CF-59D30DDBE3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5" y="3217"/>
              <a:ext cx="1072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000" dirty="0">
                  <a:solidFill>
                    <a:schemeClr val="bg1"/>
                  </a:solidFill>
                  <a:cs typeface="Times New Roman" pitchFamily="18" charset="0"/>
                </a:rPr>
                <a:t>Prestação de Contas</a:t>
              </a:r>
            </a:p>
            <a:p>
              <a:pPr algn="ctr">
                <a:defRPr/>
              </a:pPr>
              <a:r>
                <a:rPr lang="pt-BR" sz="800" dirty="0">
                  <a:solidFill>
                    <a:schemeClr val="bg1"/>
                  </a:solidFill>
                  <a:cs typeface="Times New Roman" pitchFamily="18" charset="0"/>
                </a:rPr>
                <a:t>Demonstrações das Promessas</a:t>
              </a:r>
            </a:p>
          </p:txBody>
        </p:sp>
      </p:grpSp>
      <p:grpSp>
        <p:nvGrpSpPr>
          <p:cNvPr id="344076" name="Group 19">
            <a:extLst>
              <a:ext uri="{FF2B5EF4-FFF2-40B4-BE49-F238E27FC236}">
                <a16:creationId xmlns:a16="http://schemas.microsoft.com/office/drawing/2014/main" id="{EC8E69DD-2F5A-A5A8-0B79-9FFE669D7C7E}"/>
              </a:ext>
            </a:extLst>
          </p:cNvPr>
          <p:cNvGrpSpPr>
            <a:grpSpLocks/>
          </p:cNvGrpSpPr>
          <p:nvPr/>
        </p:nvGrpSpPr>
        <p:grpSpPr bwMode="auto">
          <a:xfrm>
            <a:off x="5887962" y="1249023"/>
            <a:ext cx="2654300" cy="1139825"/>
            <a:chOff x="2642" y="1104"/>
            <a:chExt cx="1672" cy="718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344077" name="Oval 20">
              <a:extLst>
                <a:ext uri="{FF2B5EF4-FFF2-40B4-BE49-F238E27FC236}">
                  <a16:creationId xmlns:a16="http://schemas.microsoft.com/office/drawing/2014/main" id="{1D30D348-A395-230A-73ED-8FF3D98B2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6" y="1104"/>
              <a:ext cx="1158" cy="7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9525">
              <a:solidFill>
                <a:srgbClr val="FF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pt-BR">
                <a:cs typeface="Arial" charset="0"/>
              </a:endParaRPr>
            </a:p>
          </p:txBody>
        </p:sp>
        <p:sp>
          <p:nvSpPr>
            <p:cNvPr id="344078" name="AutoShape 21">
              <a:extLst>
                <a:ext uri="{FF2B5EF4-FFF2-40B4-BE49-F238E27FC236}">
                  <a16:creationId xmlns:a16="http://schemas.microsoft.com/office/drawing/2014/main" id="{49F6B77C-A0A3-A9F4-ED11-D4C1D3EBD6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2" y="1328"/>
              <a:ext cx="386" cy="225"/>
            </a:xfrm>
            <a:prstGeom prst="rightArrow">
              <a:avLst>
                <a:gd name="adj1" fmla="val 50000"/>
                <a:gd name="adj2" fmla="val 42889"/>
              </a:avLst>
            </a:prstGeom>
            <a:gradFill rotWithShape="0"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344079" name="Text Box 22">
              <a:extLst>
                <a:ext uri="{FF2B5EF4-FFF2-40B4-BE49-F238E27FC236}">
                  <a16:creationId xmlns:a16="http://schemas.microsoft.com/office/drawing/2014/main" id="{3CE24438-0840-46C1-BCA7-DC55CA0C48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9" y="1127"/>
              <a:ext cx="1072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000" dirty="0">
                  <a:solidFill>
                    <a:schemeClr val="bg1"/>
                  </a:solidFill>
                  <a:cs typeface="Times New Roman" pitchFamily="18" charset="0"/>
                </a:rPr>
                <a:t>Estudo e Aprovação</a:t>
              </a:r>
            </a:p>
            <a:p>
              <a:pPr algn="ctr">
                <a:defRPr/>
              </a:pPr>
              <a:r>
                <a:rPr lang="pt-BR" sz="800" dirty="0">
                  <a:solidFill>
                    <a:schemeClr val="bg1"/>
                  </a:solidFill>
                  <a:cs typeface="Times New Roman" pitchFamily="18" charset="0"/>
                </a:rPr>
                <a:t>Autorização das Promessas</a:t>
              </a:r>
            </a:p>
          </p:txBody>
        </p:sp>
      </p:grpSp>
      <p:grpSp>
        <p:nvGrpSpPr>
          <p:cNvPr id="344080" name="Group 23">
            <a:extLst>
              <a:ext uri="{FF2B5EF4-FFF2-40B4-BE49-F238E27FC236}">
                <a16:creationId xmlns:a16="http://schemas.microsoft.com/office/drawing/2014/main" id="{079C2E0D-78C9-DDFE-6F2B-E31207ED249D}"/>
              </a:ext>
            </a:extLst>
          </p:cNvPr>
          <p:cNvGrpSpPr>
            <a:grpSpLocks/>
          </p:cNvGrpSpPr>
          <p:nvPr/>
        </p:nvGrpSpPr>
        <p:grpSpPr bwMode="auto">
          <a:xfrm>
            <a:off x="2895525" y="1103802"/>
            <a:ext cx="2790825" cy="1249363"/>
            <a:chOff x="755" y="1096"/>
            <a:chExt cx="1758" cy="787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344081" name="AutoShape 24">
              <a:extLst>
                <a:ext uri="{FF2B5EF4-FFF2-40B4-BE49-F238E27FC236}">
                  <a16:creationId xmlns:a16="http://schemas.microsoft.com/office/drawing/2014/main" id="{BB05A798-F1D1-0462-85ED-9AE0DDCFE2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" y="1373"/>
              <a:ext cx="458" cy="51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03 w 21600"/>
                <a:gd name="T13" fmla="*/ 2922 h 21600"/>
                <a:gd name="T14" fmla="*/ 18204 w 21600"/>
                <a:gd name="T15" fmla="*/ 923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gradFill rotWithShape="0"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344082" name="Oval 25">
              <a:extLst>
                <a:ext uri="{FF2B5EF4-FFF2-40B4-BE49-F238E27FC236}">
                  <a16:creationId xmlns:a16="http://schemas.microsoft.com/office/drawing/2014/main" id="{1ECBB0CA-74D1-46B1-8F9C-AE5B1DDABA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" y="1096"/>
              <a:ext cx="1158" cy="71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solidFill>
                <a:srgbClr val="FF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pt-BR">
                <a:cs typeface="Arial" charset="0"/>
              </a:endParaRPr>
            </a:p>
          </p:txBody>
        </p:sp>
        <p:sp>
          <p:nvSpPr>
            <p:cNvPr id="344083" name="Text Box 26">
              <a:extLst>
                <a:ext uri="{FF2B5EF4-FFF2-40B4-BE49-F238E27FC236}">
                  <a16:creationId xmlns:a16="http://schemas.microsoft.com/office/drawing/2014/main" id="{36A4972A-858F-39B3-E4CF-C0F5651DF4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8" y="1288"/>
              <a:ext cx="1072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000" dirty="0">
                  <a:cs typeface="Times New Roman" pitchFamily="18" charset="0"/>
                </a:rPr>
                <a:t>Elaboração</a:t>
              </a:r>
            </a:p>
            <a:p>
              <a:pPr algn="ctr">
                <a:defRPr/>
              </a:pPr>
              <a:r>
                <a:rPr lang="pt-BR" sz="800" dirty="0">
                  <a:cs typeface="Times New Roman" pitchFamily="18" charset="0"/>
                </a:rPr>
                <a:t>Organização das Promessas</a:t>
              </a:r>
            </a:p>
            <a:p>
              <a:pPr>
                <a:defRPr/>
              </a:pPr>
              <a:endParaRPr lang="pt-BR" sz="1400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</p:grpSp>
      <p:pic>
        <p:nvPicPr>
          <p:cNvPr id="344084" name="Imagem 4">
            <a:extLst>
              <a:ext uri="{FF2B5EF4-FFF2-40B4-BE49-F238E27FC236}">
                <a16:creationId xmlns:a16="http://schemas.microsoft.com/office/drawing/2014/main" id="{74550F67-7F4C-2DE0-D184-085FE1525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023" y="202318"/>
            <a:ext cx="2631138" cy="26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4085" name="AutoShape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07B9E6-8E36-C7A5-20D2-DF6C4CDEE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4827" y="1238738"/>
            <a:ext cx="1616072" cy="841375"/>
          </a:xfrm>
          <a:prstGeom prst="cloudCallout">
            <a:avLst>
              <a:gd name="adj1" fmla="val 23097"/>
              <a:gd name="adj2" fmla="val 25986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pt-BR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Gestão Pública </a:t>
            </a:r>
          </a:p>
        </p:txBody>
      </p:sp>
      <p:sp>
        <p:nvSpPr>
          <p:cNvPr id="344087" name="AutoShape 3">
            <a:extLst>
              <a:ext uri="{FF2B5EF4-FFF2-40B4-BE49-F238E27FC236}">
                <a16:creationId xmlns:a16="http://schemas.microsoft.com/office/drawing/2014/main" id="{97E8B215-875B-3C5A-EF62-0801DD8D0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592" y="64061"/>
            <a:ext cx="9077740" cy="76041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80"/>
              </a:gs>
              <a:gs pos="50000">
                <a:srgbClr val="FFFFFF"/>
              </a:gs>
              <a:gs pos="100000">
                <a:srgbClr val="00808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algn="ctr">
              <a:defRPr/>
            </a:pPr>
            <a:endParaRPr lang="pt-BR" sz="2400" dirty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  <a:p>
            <a:pPr algn="ctr">
              <a:defRPr/>
            </a:pPr>
            <a:endParaRPr lang="pt-BR" sz="2400" dirty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  <a:p>
            <a:pPr algn="ctr">
              <a:defRPr/>
            </a:pPr>
            <a:r>
              <a:rPr lang="pt-BR" sz="24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Ciclo Orçamentário</a:t>
            </a:r>
          </a:p>
          <a:p>
            <a:pPr algn="ctr">
              <a:defRPr/>
            </a:pPr>
            <a:r>
              <a:rPr lang="pt-BR" sz="16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(importância do entendimento de seus ritos)</a:t>
            </a:r>
          </a:p>
          <a:p>
            <a:pPr algn="ctr">
              <a:defRPr/>
            </a:pPr>
            <a:endParaRPr lang="pt-BR" sz="2400" dirty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  <a:p>
            <a:pPr algn="ctr">
              <a:defRPr/>
            </a:pPr>
            <a:endParaRPr lang="pt-BR" sz="2400" dirty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344088" name="AutoShape 3">
            <a:extLst>
              <a:ext uri="{FF2B5EF4-FFF2-40B4-BE49-F238E27FC236}">
                <a16:creationId xmlns:a16="http://schemas.microsoft.com/office/drawing/2014/main" id="{35DE92E8-0B36-6E96-9080-1E4CC5C7C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24" y="5956030"/>
            <a:ext cx="11489635" cy="3765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80"/>
              </a:gs>
              <a:gs pos="50000">
                <a:srgbClr val="FFFFFF"/>
              </a:gs>
              <a:gs pos="100000">
                <a:srgbClr val="00808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algn="ctr">
              <a:defRPr/>
            </a:pPr>
            <a:r>
              <a:rPr lang="pt-BR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GERAÇÃO DOS DADOS PARA AS INFORMAÇÕES DA PRESTAÇÃO DE CONTAS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8C158A7-74DA-B72F-6CEE-59804C3E0429}"/>
              </a:ext>
            </a:extLst>
          </p:cNvPr>
          <p:cNvSpPr txBox="1"/>
          <p:nvPr/>
        </p:nvSpPr>
        <p:spPr>
          <a:xfrm>
            <a:off x="80886" y="-39174"/>
            <a:ext cx="2150588" cy="30469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altLang="pt-BR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Orçamento:</a:t>
            </a:r>
            <a:r>
              <a:rPr lang="pt-BR" altLang="pt-BR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documento que prevê as quantias de moeda que, num período de tempo, devem entrar e sair dos cofres públicos, com especificação de suas </a:t>
            </a:r>
            <a:r>
              <a:rPr lang="pt-BR" altLang="pt-BR" sz="16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fontes de financiamento </a:t>
            </a:r>
            <a:r>
              <a:rPr lang="pt-BR" altLang="pt-BR" sz="16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 das </a:t>
            </a:r>
            <a:r>
              <a:rPr lang="pt-BR" altLang="pt-BR" sz="16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categorias de despesas</a:t>
            </a:r>
            <a:endParaRPr lang="pt-BR" altLang="pt-BR" sz="1600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562DD5A6-7731-2B84-F307-C19C8BEB5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6365" y="4883539"/>
            <a:ext cx="4262110" cy="830997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pt-BR" sz="1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Avaliação das informações disponíveis </a:t>
            </a:r>
          </a:p>
          <a:p>
            <a:pPr algn="ctr"/>
            <a:r>
              <a:rPr lang="pt-BR" sz="1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</a:p>
          <a:p>
            <a:pPr algn="ctr"/>
            <a:r>
              <a:rPr lang="pt-BR" sz="1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Exigências  do TCE</a:t>
            </a:r>
          </a:p>
        </p:txBody>
      </p:sp>
      <p:sp>
        <p:nvSpPr>
          <p:cNvPr id="7" name="Oval 27">
            <a:extLst>
              <a:ext uri="{FF2B5EF4-FFF2-40B4-BE49-F238E27FC236}">
                <a16:creationId xmlns:a16="http://schemas.microsoft.com/office/drawing/2014/main" id="{3CD1C095-4AC8-19CF-9091-DEB4914DC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2830" y="2809263"/>
            <a:ext cx="2995613" cy="1281112"/>
          </a:xfrm>
          <a:prstGeom prst="ellipse">
            <a:avLst/>
          </a:prstGeom>
          <a:solidFill>
            <a:srgbClr val="005E00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1600" dirty="0">
                <a:solidFill>
                  <a:schemeClr val="bg1"/>
                </a:solidFill>
                <a:latin typeface="Arial Black" panose="020B0A04020102020204" pitchFamily="34" charset="0"/>
              </a:rPr>
              <a:t>PD/PPA/LDO</a:t>
            </a:r>
          </a:p>
        </p:txBody>
      </p:sp>
      <p:sp>
        <p:nvSpPr>
          <p:cNvPr id="8" name="Oval 27">
            <a:extLst>
              <a:ext uri="{FF2B5EF4-FFF2-40B4-BE49-F238E27FC236}">
                <a16:creationId xmlns:a16="http://schemas.microsoft.com/office/drawing/2014/main" id="{FB17A89E-EA14-FD47-E12A-5505AA00B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8844" y="3335870"/>
            <a:ext cx="1881879" cy="708120"/>
          </a:xfrm>
          <a:prstGeom prst="ellipse">
            <a:avLst/>
          </a:prstGeom>
          <a:solidFill>
            <a:srgbClr val="005E00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1600" dirty="0">
                <a:solidFill>
                  <a:schemeClr val="bg1"/>
                </a:solidFill>
                <a:latin typeface="Arial Black" panose="020B0A04020102020204" pitchFamily="34" charset="0"/>
              </a:rPr>
              <a:t>PFCEMD</a:t>
            </a:r>
          </a:p>
        </p:txBody>
      </p:sp>
      <p:sp>
        <p:nvSpPr>
          <p:cNvPr id="5" name="Oval 27">
            <a:extLst>
              <a:ext uri="{FF2B5EF4-FFF2-40B4-BE49-F238E27FC236}">
                <a16:creationId xmlns:a16="http://schemas.microsoft.com/office/drawing/2014/main" id="{EB8C8B5B-352C-7937-969F-F80E46DB9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1858" y="2873871"/>
            <a:ext cx="2995613" cy="1281112"/>
          </a:xfrm>
          <a:prstGeom prst="ellipse">
            <a:avLst/>
          </a:prstGeom>
          <a:solidFill>
            <a:srgbClr val="005E00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1600" dirty="0">
                <a:solidFill>
                  <a:schemeClr val="bg1"/>
                </a:solidFill>
                <a:latin typeface="Arial Black" panose="020B0A04020102020204" pitchFamily="34" charset="0"/>
              </a:rPr>
              <a:t>Contabilidade</a:t>
            </a:r>
          </a:p>
          <a:p>
            <a:pPr algn="ctr" eaLnBrk="1" hangingPunct="1">
              <a:defRPr/>
            </a:pPr>
            <a:r>
              <a:rPr lang="pt-BR" altLang="pt-BR" sz="1600" dirty="0">
                <a:solidFill>
                  <a:schemeClr val="bg1"/>
                </a:solidFill>
                <a:latin typeface="Arial Black" panose="020B0A04020102020204" pitchFamily="34" charset="0"/>
              </a:rPr>
              <a:t>CI/Auditoria</a:t>
            </a:r>
          </a:p>
        </p:txBody>
      </p:sp>
      <p:sp>
        <p:nvSpPr>
          <p:cNvPr id="25" name="Oval 27">
            <a:extLst>
              <a:ext uri="{FF2B5EF4-FFF2-40B4-BE49-F238E27FC236}">
                <a16:creationId xmlns:a16="http://schemas.microsoft.com/office/drawing/2014/main" id="{EDC259B3-C4AE-C2A1-9A94-AAE1D72CF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8951" y="3974211"/>
            <a:ext cx="2038174" cy="677724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Regras de Integridade</a:t>
            </a:r>
          </a:p>
          <a:p>
            <a:pPr algn="ctr" eaLnBrk="1" hangingPunct="1">
              <a:defRPr/>
            </a:pPr>
            <a:endParaRPr lang="pt-BR" altLang="pt-B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27" name="Conector: Curvo 26">
            <a:extLst>
              <a:ext uri="{FF2B5EF4-FFF2-40B4-BE49-F238E27FC236}">
                <a16:creationId xmlns:a16="http://schemas.microsoft.com/office/drawing/2014/main" id="{D489125B-9B82-D398-49F6-7C8B101923F7}"/>
              </a:ext>
            </a:extLst>
          </p:cNvPr>
          <p:cNvCxnSpPr>
            <a:cxnSpLocks/>
          </p:cNvCxnSpPr>
          <p:nvPr/>
        </p:nvCxnSpPr>
        <p:spPr>
          <a:xfrm>
            <a:off x="7247410" y="3904084"/>
            <a:ext cx="1045204" cy="558800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: Curvo 28">
            <a:extLst>
              <a:ext uri="{FF2B5EF4-FFF2-40B4-BE49-F238E27FC236}">
                <a16:creationId xmlns:a16="http://schemas.microsoft.com/office/drawing/2014/main" id="{9C7CC537-2115-2EE9-0784-CAC71F974C03}"/>
              </a:ext>
            </a:extLst>
          </p:cNvPr>
          <p:cNvCxnSpPr>
            <a:cxnSpLocks/>
          </p:cNvCxnSpPr>
          <p:nvPr/>
        </p:nvCxnSpPr>
        <p:spPr>
          <a:xfrm rot="5400000">
            <a:off x="8479837" y="4306511"/>
            <a:ext cx="737930" cy="708418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: Curvo 25">
            <a:extLst>
              <a:ext uri="{FF2B5EF4-FFF2-40B4-BE49-F238E27FC236}">
                <a16:creationId xmlns:a16="http://schemas.microsoft.com/office/drawing/2014/main" id="{0A856447-23AF-68DE-28EC-7EBCEF8F6939}"/>
              </a:ext>
            </a:extLst>
          </p:cNvPr>
          <p:cNvCxnSpPr>
            <a:cxnSpLocks/>
            <a:stCxn id="21" idx="1"/>
          </p:cNvCxnSpPr>
          <p:nvPr/>
        </p:nvCxnSpPr>
        <p:spPr>
          <a:xfrm rot="10800000" flipV="1">
            <a:off x="5371527" y="4949797"/>
            <a:ext cx="1556249" cy="232285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24A85F74-A5D2-EAB3-C8A9-DC7CE43166EA}"/>
              </a:ext>
            </a:extLst>
          </p:cNvPr>
          <p:cNvSpPr txBox="1"/>
          <p:nvPr/>
        </p:nvSpPr>
        <p:spPr>
          <a:xfrm>
            <a:off x="91503" y="3493452"/>
            <a:ext cx="2253372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altLang="pt-BR" sz="14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Técnica vinculada ao </a:t>
            </a:r>
            <a:r>
              <a:rPr lang="pt-BR" altLang="pt-BR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instrumental de planejamento </a:t>
            </a:r>
            <a:r>
              <a:rPr lang="pt-BR" altLang="pt-BR" sz="14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de caráter múltiplo: 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pt-BR" altLang="pt-BR" sz="1400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político, econômico, programático </a:t>
            </a:r>
            <a:r>
              <a:rPr lang="pt-BR" altLang="pt-BR" sz="1400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(de planejamento); 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pt-BR" altLang="pt-BR" sz="1400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gerencial  </a:t>
            </a:r>
            <a:r>
              <a:rPr lang="pt-BR" altLang="pt-BR" sz="1400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(de administração e controle)</a:t>
            </a:r>
            <a:r>
              <a:rPr lang="pt-BR" altLang="pt-BR" sz="1400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, e;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pt-BR" altLang="pt-BR" sz="1400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financeiro.</a:t>
            </a:r>
          </a:p>
        </p:txBody>
      </p:sp>
      <p:sp>
        <p:nvSpPr>
          <p:cNvPr id="28" name="Text Box 4">
            <a:extLst>
              <a:ext uri="{FF2B5EF4-FFF2-40B4-BE49-F238E27FC236}">
                <a16:creationId xmlns:a16="http://schemas.microsoft.com/office/drawing/2014/main" id="{D0C0409F-27E8-0FA1-3508-262C5A47D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63" y="3191099"/>
            <a:ext cx="1574279" cy="338554"/>
          </a:xfrm>
          <a:prstGeom prst="rect">
            <a:avLst/>
          </a:prstGeom>
          <a:solidFill>
            <a:schemeClr val="tx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891" indent="-342891" algn="just">
              <a:buFont typeface="Arial" panose="020B0604020202020204" pitchFamily="34" charset="0"/>
              <a:buChar char="•"/>
            </a:pPr>
            <a:r>
              <a:rPr lang="pt-BR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TCEPR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D02EEE2F-FCE7-FB29-9BC1-27EBF40B8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15" y="2875729"/>
            <a:ext cx="682913" cy="62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Balão de Fala: Oval 30">
            <a:extLst>
              <a:ext uri="{FF2B5EF4-FFF2-40B4-BE49-F238E27FC236}">
                <a16:creationId xmlns:a16="http://schemas.microsoft.com/office/drawing/2014/main" id="{ACCF7A22-7B12-7647-D2F6-202250C04ACF}"/>
              </a:ext>
            </a:extLst>
          </p:cNvPr>
          <p:cNvSpPr/>
          <p:nvPr/>
        </p:nvSpPr>
        <p:spPr>
          <a:xfrm>
            <a:off x="3463996" y="2545047"/>
            <a:ext cx="1044638" cy="612648"/>
          </a:xfrm>
          <a:prstGeom prst="wedgeEllipseCallout">
            <a:avLst/>
          </a:prstGeom>
          <a:solidFill>
            <a:schemeClr val="tx1"/>
          </a:solidFill>
          <a:ln>
            <a:solidFill>
              <a:srgbClr val="00FFFF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PVMS</a:t>
            </a:r>
          </a:p>
        </p:txBody>
      </p:sp>
      <p:sp>
        <p:nvSpPr>
          <p:cNvPr id="35" name="Balão de Fala: Oval 34">
            <a:extLst>
              <a:ext uri="{FF2B5EF4-FFF2-40B4-BE49-F238E27FC236}">
                <a16:creationId xmlns:a16="http://schemas.microsoft.com/office/drawing/2014/main" id="{68080A20-60E3-AEB0-8D43-2CE63BEC0CA5}"/>
              </a:ext>
            </a:extLst>
          </p:cNvPr>
          <p:cNvSpPr/>
          <p:nvPr/>
        </p:nvSpPr>
        <p:spPr>
          <a:xfrm>
            <a:off x="9964192" y="2604683"/>
            <a:ext cx="1044638" cy="612648"/>
          </a:xfrm>
          <a:prstGeom prst="wedgeEllipseCallout">
            <a:avLst/>
          </a:prstGeom>
          <a:solidFill>
            <a:schemeClr val="tx1"/>
          </a:solidFill>
          <a:ln>
            <a:solidFill>
              <a:srgbClr val="00FFFF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</a:t>
            </a:r>
          </a:p>
        </p:txBody>
      </p:sp>
      <p:sp>
        <p:nvSpPr>
          <p:cNvPr id="33" name="Text Box 2">
            <a:extLst>
              <a:ext uri="{FF2B5EF4-FFF2-40B4-BE49-F238E27FC236}">
                <a16:creationId xmlns:a16="http://schemas.microsoft.com/office/drawing/2014/main" id="{853E2852-DEFA-0272-9CF7-1C2BB8FA7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55" y="6365770"/>
            <a:ext cx="12019722" cy="461665"/>
          </a:xfrm>
          <a:prstGeom prst="rect">
            <a:avLst/>
          </a:prstGeom>
          <a:solidFill>
            <a:schemeClr val="tx1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Os Instrumentos de Planejamento e a Prestação de Contas</a:t>
            </a:r>
            <a:endParaRPr 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67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44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44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44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44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44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44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utoUpdateAnimBg="0" advAuto="0"/>
      <p:bldP spid="52" grpId="0" animBg="1"/>
      <p:bldP spid="344085" grpId="0" animBg="1"/>
      <p:bldP spid="344088" grpId="0" animBg="1"/>
      <p:bldP spid="2" grpId="0"/>
      <p:bldP spid="3" grpId="0" animBg="1"/>
      <p:bldP spid="7" grpId="0" animBg="1"/>
      <p:bldP spid="8" grpId="0" animBg="1"/>
      <p:bldP spid="5" grpId="0" animBg="1"/>
      <p:bldP spid="25" grpId="0" animBg="1"/>
      <p:bldP spid="4" grpId="0"/>
      <p:bldP spid="28" grpId="0" animBg="1"/>
      <p:bldP spid="31" grpId="0" animBg="1"/>
      <p:bldP spid="3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>
          <a:extLst>
            <a:ext uri="{FF2B5EF4-FFF2-40B4-BE49-F238E27FC236}">
              <a16:creationId xmlns:a16="http://schemas.microsoft.com/office/drawing/2014/main" id="{1360CAAD-D46A-3429-63D9-14CF5B105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26B793FB-AF32-C97F-AB11-6B9A02082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34" y="180904"/>
            <a:ext cx="12096466" cy="6555641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EFBAC85-3708-BDDF-7A2D-1738A775A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842" y="266627"/>
            <a:ext cx="11607148" cy="400110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Orçamento Público</a:t>
            </a:r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DFD179F-4EDA-A72B-F8F2-D4D5DB472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2952" y="3012122"/>
            <a:ext cx="9049982" cy="2862322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/>
            <a:r>
              <a:rPr lang="pt-BR" sz="20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Importante: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dar forma ao plano estratégico de forma valorada;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auxiliar a coordenação das diversas atividades do Município;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</a:t>
            </a:r>
            <a:r>
              <a:rPr lang="pt-BR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atribuir responsabilidades aos gestores</a:t>
            </a:r>
            <a:r>
              <a:rPr lang="pt-BR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autorizar os  limites de gastos que os gestores têm direito a utilizar e informá-los do </a:t>
            </a:r>
            <a:r>
              <a:rPr lang="pt-BR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desempenho esperado </a:t>
            </a:r>
            <a:r>
              <a:rPr lang="pt-BR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eles;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intervir e ratificar os planos;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</a:t>
            </a:r>
            <a:r>
              <a:rPr lang="pt-BR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avaliar a performance </a:t>
            </a:r>
            <a:r>
              <a:rPr lang="pt-BR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Município e acompanhar a estratégia;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verificar seu grau de êxito e tomar ação corretiva.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510B85-AAE2-2DB6-BD11-BC85185E1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5225" y="6016908"/>
            <a:ext cx="9049982" cy="707886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Orçamento Público: é um recurso orientador, no qual  auxilia para organizar com a intenção de tirar o melhor proveito do potencial dos recursos e capacidades.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2CF0C18-83AC-BD43-9A95-9A987A8B2C07}"/>
              </a:ext>
            </a:extLst>
          </p:cNvPr>
          <p:cNvSpPr txBox="1"/>
          <p:nvPr/>
        </p:nvSpPr>
        <p:spPr>
          <a:xfrm>
            <a:off x="353842" y="1079950"/>
            <a:ext cx="4900553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alt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Documento que prevê as quantias de moeda que, num período de tempo, devem entrar e sair dos cofres públicos, com especificação de suas </a:t>
            </a:r>
            <a:r>
              <a:rPr lang="pt-BR" altLang="pt-BR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fontes de financiamento </a:t>
            </a:r>
            <a:r>
              <a:rPr lang="pt-BR" altLang="pt-BR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 das </a:t>
            </a:r>
            <a:r>
              <a:rPr lang="pt-BR" altLang="pt-BR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categorias de despesas</a:t>
            </a:r>
            <a:endParaRPr lang="pt-BR" altLang="pt-BR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A454D30-33FD-72DE-A240-38B1383F82D1}"/>
              </a:ext>
            </a:extLst>
          </p:cNvPr>
          <p:cNvSpPr txBox="1"/>
          <p:nvPr/>
        </p:nvSpPr>
        <p:spPr>
          <a:xfrm>
            <a:off x="5485405" y="1077789"/>
            <a:ext cx="6475585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altLang="pt-BR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Técnica vinculada ao </a:t>
            </a:r>
            <a:r>
              <a:rPr lang="pt-BR" altLang="pt-BR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instrumental de planejamento </a:t>
            </a:r>
            <a:r>
              <a:rPr lang="pt-BR" altLang="pt-BR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de caráter múltiplo: 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pt-BR" altLang="pt-BR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político, econômico, programático </a:t>
            </a:r>
            <a:r>
              <a:rPr lang="pt-BR" altLang="pt-BR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(de planejamento); 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pt-BR" altLang="pt-BR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gerencial  </a:t>
            </a:r>
            <a:r>
              <a:rPr lang="pt-BR" altLang="pt-BR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(de administração e controle)</a:t>
            </a:r>
            <a:r>
              <a:rPr lang="pt-BR" altLang="pt-BR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, e;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pt-BR" altLang="pt-BR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financeiro.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3ACDD0F4-B06C-6DBE-902E-570E37024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7625" y="396294"/>
            <a:ext cx="9049982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isometricOffAxis1Righ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PLANEJAMENTO ORÇAMENTÁRIO </a:t>
            </a:r>
          </a:p>
          <a:p>
            <a:pPr algn="just"/>
            <a:r>
              <a:rPr lang="pt-BR" sz="2000" dirty="0"/>
              <a:t>Base para uma gestão fiscal responsável. Envolve a projeção de receitas e a definição de despesas de forma equilibrada, priorizando gastos essenciais e investimentos estratégicos. </a:t>
            </a:r>
          </a:p>
          <a:p>
            <a:pPr algn="just"/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 crucial que os gestores:</a:t>
            </a:r>
            <a:endParaRPr lang="pt-BR" sz="2000" b="1" i="1" dirty="0"/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i="1" dirty="0"/>
              <a:t>Elaborarem o </a:t>
            </a: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orçamento com realismo</a:t>
            </a:r>
            <a:r>
              <a:rPr lang="pt-BR" sz="2000" i="1" dirty="0"/>
              <a:t>, baseando-se em estimativas de receitas e despesas que </a:t>
            </a:r>
            <a:r>
              <a:rPr lang="pt-BR" sz="20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reflitam a realidade econômica do município</a:t>
            </a:r>
            <a:r>
              <a:rPr lang="pt-BR" sz="2000" i="1" dirty="0"/>
              <a:t>;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Priorizarem</a:t>
            </a:r>
            <a:r>
              <a:rPr lang="pt-BR" sz="2000" i="1" dirty="0"/>
              <a:t> </a:t>
            </a:r>
            <a:r>
              <a:rPr lang="pt-BR" sz="2000" i="1" u="sng" dirty="0"/>
              <a:t>despesas obrigatórias e essenciais</a:t>
            </a:r>
            <a:r>
              <a:rPr lang="pt-BR" sz="2000" i="1" dirty="0"/>
              <a:t>, como saúde, educação e segurança, assegurando a continuidade dos serviços públicos.</a:t>
            </a:r>
            <a:endParaRPr lang="pt-BR" sz="2000" b="1" i="1" dirty="0"/>
          </a:p>
        </p:txBody>
      </p:sp>
      <p:pic>
        <p:nvPicPr>
          <p:cNvPr id="9" name="Picture 2" descr="Atenção png | PNGWing">
            <a:extLst>
              <a:ext uri="{FF2B5EF4-FFF2-40B4-BE49-F238E27FC236}">
                <a16:creationId xmlns:a16="http://schemas.microsoft.com/office/drawing/2014/main" id="{A66A5BCC-C149-462E-DE29-F2468280A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834" y="5385332"/>
            <a:ext cx="1227095" cy="122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92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F64D1815-EEC9-1501-667B-38EB1AF8C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800" name="Rectangle 16">
            <a:extLst>
              <a:ext uri="{FF2B5EF4-FFF2-40B4-BE49-F238E27FC236}">
                <a16:creationId xmlns:a16="http://schemas.microsoft.com/office/drawing/2014/main" id="{09BBADD8-8E54-95DF-6F49-ED5B00307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4877" y="2686894"/>
            <a:ext cx="184731" cy="2308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pt-BR" sz="900">
              <a:solidFill>
                <a:schemeClr val="hlin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lbertus Medium" pitchFamily="34" charset="0"/>
              <a:cs typeface="Arial" charset="0"/>
            </a:endParaRPr>
          </a:p>
        </p:txBody>
      </p:sp>
      <p:sp>
        <p:nvSpPr>
          <p:cNvPr id="227345" name="Text Box 18">
            <a:extLst>
              <a:ext uri="{FF2B5EF4-FFF2-40B4-BE49-F238E27FC236}">
                <a16:creationId xmlns:a16="http://schemas.microsoft.com/office/drawing/2014/main" id="{9FE19190-7C49-6F44-96E9-A51F4C8AA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0036" y="2399558"/>
            <a:ext cx="1371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 sz="2400">
              <a:solidFill>
                <a:schemeClr val="hlink"/>
              </a:solidFill>
            </a:endParaRPr>
          </a:p>
        </p:txBody>
      </p:sp>
      <p:sp>
        <p:nvSpPr>
          <p:cNvPr id="227353" name="Line 26">
            <a:extLst>
              <a:ext uri="{FF2B5EF4-FFF2-40B4-BE49-F238E27FC236}">
                <a16:creationId xmlns:a16="http://schemas.microsoft.com/office/drawing/2014/main" id="{289FD0A2-A081-03EE-0CD9-4CDABB19F23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9436" y="2628157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400"/>
          </a:p>
        </p:txBody>
      </p:sp>
      <p:sp>
        <p:nvSpPr>
          <p:cNvPr id="227354" name="Line 27">
            <a:extLst>
              <a:ext uri="{FF2B5EF4-FFF2-40B4-BE49-F238E27FC236}">
                <a16:creationId xmlns:a16="http://schemas.microsoft.com/office/drawing/2014/main" id="{FF824654-2280-E2D8-C9DA-ACF5EB63C17B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9236" y="4304557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400"/>
          </a:p>
        </p:txBody>
      </p:sp>
      <p:sp>
        <p:nvSpPr>
          <p:cNvPr id="227355" name="Rectangle 28">
            <a:extLst>
              <a:ext uri="{FF2B5EF4-FFF2-40B4-BE49-F238E27FC236}">
                <a16:creationId xmlns:a16="http://schemas.microsoft.com/office/drawing/2014/main" id="{11747EFF-3E0A-7B60-DF74-73C4E5673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6075" y="4533158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 sz="2400">
              <a:solidFill>
                <a:schemeClr val="hlink"/>
              </a:solidFill>
            </a:endParaRPr>
          </a:p>
        </p:txBody>
      </p:sp>
      <p:sp>
        <p:nvSpPr>
          <p:cNvPr id="227356" name="Line 29">
            <a:extLst>
              <a:ext uri="{FF2B5EF4-FFF2-40B4-BE49-F238E27FC236}">
                <a16:creationId xmlns:a16="http://schemas.microsoft.com/office/drawing/2014/main" id="{AF970DE9-9CD5-85E4-5C7F-D660CD3E88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1836" y="5066557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40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174B5A9-EDEB-D801-5673-97099992A060}"/>
              </a:ext>
            </a:extLst>
          </p:cNvPr>
          <p:cNvSpPr txBox="1"/>
          <p:nvPr/>
        </p:nvSpPr>
        <p:spPr>
          <a:xfrm>
            <a:off x="0" y="115680"/>
            <a:ext cx="12192000" cy="7315336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indent="361942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pt-BR" sz="1800" b="0" i="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  <a:p>
            <a:pPr indent="361942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pt-BR" dirty="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indent="361942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pt-BR" sz="18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  <a:p>
            <a:pPr indent="361942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  <a:p>
            <a:pPr indent="361942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pt-BR" sz="18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  <a:p>
            <a:pPr indent="361942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  <a:p>
            <a:pPr indent="361942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pt-BR" sz="18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  <a:p>
            <a:pPr indent="361942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  <a:p>
            <a:pPr indent="361942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pt-BR" sz="18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  <a:p>
            <a:pPr indent="361942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  <a:p>
            <a:pPr indent="361942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pt-BR" sz="18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  <a:p>
            <a:pPr indent="361942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  <a:p>
            <a:pPr indent="361942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endParaRPr lang="pt-BR" sz="18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ertus Medium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79B36B-FD4B-4EE4-53FE-1266286D3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4877" y="2686894"/>
            <a:ext cx="184731" cy="2308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pt-BR" sz="900">
              <a:solidFill>
                <a:schemeClr val="hlin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lbertus Medium" pitchFamily="34" charset="0"/>
              <a:cs typeface="Arial" charset="0"/>
            </a:endParaRPr>
          </a:p>
        </p:txBody>
      </p:sp>
      <p:sp>
        <p:nvSpPr>
          <p:cNvPr id="18" name="Line 26">
            <a:extLst>
              <a:ext uri="{FF2B5EF4-FFF2-40B4-BE49-F238E27FC236}">
                <a16:creationId xmlns:a16="http://schemas.microsoft.com/office/drawing/2014/main" id="{9052244D-2A12-6BB3-D823-7BDADA7F186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9436" y="2628157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400"/>
          </a:p>
        </p:txBody>
      </p:sp>
      <p:sp>
        <p:nvSpPr>
          <p:cNvPr id="19" name="Line 27">
            <a:extLst>
              <a:ext uri="{FF2B5EF4-FFF2-40B4-BE49-F238E27FC236}">
                <a16:creationId xmlns:a16="http://schemas.microsoft.com/office/drawing/2014/main" id="{D7386ED8-5140-72C6-C2F4-1685DC0C5598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9236" y="4304557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400"/>
          </a:p>
        </p:txBody>
      </p:sp>
      <p:sp>
        <p:nvSpPr>
          <p:cNvPr id="20" name="Rectangle 28">
            <a:extLst>
              <a:ext uri="{FF2B5EF4-FFF2-40B4-BE49-F238E27FC236}">
                <a16:creationId xmlns:a16="http://schemas.microsoft.com/office/drawing/2014/main" id="{A4B40C85-4EB1-8D43-E71B-648136599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6075" y="4533158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 sz="2400">
              <a:solidFill>
                <a:schemeClr val="hlink"/>
              </a:solidFill>
            </a:endParaRPr>
          </a:p>
        </p:txBody>
      </p:sp>
      <p:sp>
        <p:nvSpPr>
          <p:cNvPr id="21" name="Line 29">
            <a:extLst>
              <a:ext uri="{FF2B5EF4-FFF2-40B4-BE49-F238E27FC236}">
                <a16:creationId xmlns:a16="http://schemas.microsoft.com/office/drawing/2014/main" id="{1AF390A7-1E3B-C2FB-33C2-CEAC52CE4361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1836" y="5066557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1400"/>
          </a:p>
        </p:txBody>
      </p:sp>
      <p:pic>
        <p:nvPicPr>
          <p:cNvPr id="1030" name="Picture 6" descr="Resultado de imagem para desenho de Cartola de mágico gif">
            <a:extLst>
              <a:ext uri="{FF2B5EF4-FFF2-40B4-BE49-F238E27FC236}">
                <a16:creationId xmlns:a16="http://schemas.microsoft.com/office/drawing/2014/main" id="{E6D0D5EC-D3E5-2B85-BF39-1B944C370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19" y="2219878"/>
            <a:ext cx="16764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DE5636A7-F192-AC16-0863-B3A6EB83A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783" y="717765"/>
            <a:ext cx="11476382" cy="1692771"/>
          </a:xfrm>
          <a:prstGeom prst="rect">
            <a:avLst/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pt-BR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Ressalte-se que a Lei 4.320/64 não dispõe sobre a </a:t>
            </a:r>
            <a:r>
              <a:rPr lang="pt-BR" sz="26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estrutura</a:t>
            </a:r>
            <a:r>
              <a:rPr lang="pt-BR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de PCASP!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pt-BR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Não podia ser diferente, porque a definição de estrutura e seu funcionamento, que </a:t>
            </a:r>
            <a:r>
              <a:rPr lang="pt-BR" sz="2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é instrumento para “Geração de Informações”</a:t>
            </a:r>
            <a:r>
              <a:rPr lang="pt-BR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, é </a:t>
            </a:r>
            <a:r>
              <a:rPr lang="pt-BR" sz="2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TAREFA PARA OS CONTADORES </a:t>
            </a:r>
            <a:r>
              <a:rPr lang="pt-BR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 não para os legisladores!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CD12A4F-47D7-3DAB-FF66-B8A2763D7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4438" y="3221930"/>
            <a:ext cx="7898298" cy="1384995"/>
          </a:xfrm>
          <a:prstGeom prst="rect">
            <a:avLst/>
          </a:prstGeom>
          <a:solidFill>
            <a:schemeClr val="tx1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reflection blurRad="6350" stA="50000" endA="300" endPos="55500" dist="101600" dir="5400000" sy="-100000" algn="bl" rotWithShape="0"/>
          </a:effectLst>
          <a:scene3d>
            <a:camera prst="isometricOffAxis1Righ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/>
            <a:r>
              <a:rPr lang="pt-BR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O Contador não é e nem deve ser o “mágico” gerador de informações. É preciso que a informação chegue à Contabilidade. 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AF11B1DC-4570-7AC7-48CF-0718F3ABF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6522" y="23718"/>
            <a:ext cx="8521148" cy="677108"/>
          </a:xfrm>
          <a:prstGeom prst="rect">
            <a:avLst/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  <a:cs typeface="Arial" panose="020B0604020202020204" pitchFamily="34" charset="0"/>
              </a:rPr>
              <a:t>PCASP</a:t>
            </a:r>
          </a:p>
        </p:txBody>
      </p:sp>
      <p:pic>
        <p:nvPicPr>
          <p:cNvPr id="1026" name="Picture 2" descr="Foto de 3 D Render De Medicina Ilustração De A Espinha Dorsal e mais ...">
            <a:extLst>
              <a:ext uri="{FF2B5EF4-FFF2-40B4-BE49-F238E27FC236}">
                <a16:creationId xmlns:a16="http://schemas.microsoft.com/office/drawing/2014/main" id="{68F35076-4E9D-DAF0-FF75-110E63C22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162" y="3335333"/>
            <a:ext cx="3297586" cy="347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A0B1B7B3-60A6-16A2-BB25-6120A5C7F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2252" y="3946876"/>
            <a:ext cx="5082755" cy="2893100"/>
          </a:xfrm>
          <a:prstGeom prst="rect">
            <a:avLst/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6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Controles do PCASP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do </a:t>
            </a:r>
            <a:r>
              <a:rPr lang="pt-B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Planejamento</a:t>
            </a:r>
            <a:r>
              <a:rPr lang="pt-BR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– PPA e  PLOA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do </a:t>
            </a:r>
            <a:r>
              <a:rPr lang="pt-B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Orçamento</a:t>
            </a:r>
            <a:r>
              <a:rPr lang="pt-BR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do Exercício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dos </a:t>
            </a:r>
            <a:r>
              <a:rPr lang="pt-B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Restos a Pagar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da </a:t>
            </a:r>
            <a:r>
              <a:rPr lang="pt-B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Despesa “em Liquidação”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do </a:t>
            </a:r>
            <a:r>
              <a:rPr lang="pt-B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Superávit Financeiro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da </a:t>
            </a:r>
            <a:r>
              <a:rPr lang="pt-B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Programação Financeira</a:t>
            </a:r>
          </a:p>
        </p:txBody>
      </p:sp>
    </p:spTree>
    <p:extLst>
      <p:ext uri="{BB962C8B-B14F-4D97-AF65-F5344CB8AC3E}">
        <p14:creationId xmlns:p14="http://schemas.microsoft.com/office/powerpoint/2010/main" val="81554134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4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C549A-5AE8-4E5C-00A6-98027E570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167DE942-9AED-F05A-37B5-B42D98D98DEC}"/>
              </a:ext>
            </a:extLst>
          </p:cNvPr>
          <p:cNvSpPr txBox="1"/>
          <p:nvPr/>
        </p:nvSpPr>
        <p:spPr>
          <a:xfrm>
            <a:off x="70014" y="-71972"/>
            <a:ext cx="12121986" cy="6901889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just">
              <a:spcAft>
                <a:spcPts val="1500"/>
              </a:spcAft>
            </a:pPr>
            <a:endParaRPr lang="pt-BR" sz="2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500"/>
              </a:spcAft>
            </a:pPr>
            <a:endParaRPr lang="pt-BR" sz="2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500"/>
              </a:spcAft>
            </a:pPr>
            <a:endParaRPr lang="pt-BR" sz="2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500"/>
              </a:spcAft>
            </a:pPr>
            <a:endParaRPr lang="pt-BR" sz="2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500"/>
              </a:spcAft>
            </a:pPr>
            <a:endParaRPr lang="pt-BR" sz="2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500"/>
              </a:spcAft>
            </a:pPr>
            <a:endParaRPr lang="pt-BR" sz="2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500"/>
              </a:spcAft>
            </a:pPr>
            <a:endParaRPr lang="pt-BR" sz="2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500"/>
              </a:spcAft>
            </a:pPr>
            <a:endParaRPr lang="pt-BR" sz="2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500"/>
              </a:spcAft>
            </a:pPr>
            <a:endParaRPr lang="pt-BR" sz="2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500"/>
              </a:spcAft>
            </a:pPr>
            <a:endParaRPr lang="pt-BR" sz="2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500"/>
              </a:spcAft>
            </a:pPr>
            <a:endParaRPr lang="pt-BR" sz="2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500"/>
              </a:spcAft>
            </a:pPr>
            <a:endParaRPr lang="pt-BR" sz="2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500"/>
              </a:spcAft>
            </a:pPr>
            <a:endParaRPr lang="pt-BR" sz="2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500"/>
              </a:spcAft>
            </a:pPr>
            <a:endParaRPr lang="pt-BR" sz="2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ECF1D830-E746-90BF-FC78-DCF195882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041" y="2233568"/>
            <a:ext cx="3622133" cy="362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Imagem 14">
            <a:extLst>
              <a:ext uri="{FF2B5EF4-FFF2-40B4-BE49-F238E27FC236}">
                <a16:creationId xmlns:a16="http://schemas.microsoft.com/office/drawing/2014/main" id="{0D1BB67E-8EB7-9569-F337-9EDA364D31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63496" y="2881262"/>
            <a:ext cx="4241800" cy="318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endParaRPr lang="pt-BR" altLang="pt-BR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9487C6C3-48BE-04F8-57BB-F1F978970022}"/>
              </a:ext>
            </a:extLst>
          </p:cNvPr>
          <p:cNvSpPr txBox="1">
            <a:spLocks noChangeArrowheads="1"/>
          </p:cNvSpPr>
          <p:nvPr/>
        </p:nvSpPr>
        <p:spPr>
          <a:xfrm>
            <a:off x="172279" y="2941372"/>
            <a:ext cx="3215804" cy="1454087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1"/>
          </a:gradFill>
          <a:ln>
            <a:solidFill>
              <a:schemeClr val="accent2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t">
              <a:defRPr/>
            </a:pPr>
            <a:r>
              <a:rPr lang="pt-BR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“ONDE </a:t>
            </a:r>
            <a:r>
              <a:rPr lang="pt-BR" sz="24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BUSCAR OS ELEMENTOS</a:t>
            </a:r>
            <a:r>
              <a:rPr lang="pt-BR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PARA A </a:t>
            </a:r>
            <a:r>
              <a:rPr lang="pt-BR" sz="24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ALIMENTAÇÃO</a:t>
            </a:r>
            <a:r>
              <a:rPr lang="pt-BR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DO PORTAL??”</a:t>
            </a:r>
            <a:endParaRPr lang="pt-BR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F80BB3F2-37E4-D8FD-6E06-1F141345ED94}"/>
              </a:ext>
            </a:extLst>
          </p:cNvPr>
          <p:cNvSpPr txBox="1">
            <a:spLocks noChangeArrowheads="1"/>
          </p:cNvSpPr>
          <p:nvPr/>
        </p:nvSpPr>
        <p:spPr>
          <a:xfrm>
            <a:off x="9037983" y="2756123"/>
            <a:ext cx="3046354" cy="2015574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1"/>
          </a:gradFill>
          <a:ln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t">
              <a:defRPr/>
            </a:pPr>
            <a:r>
              <a:rPr lang="pt-BR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pt-BR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QUEM </a:t>
            </a:r>
            <a:r>
              <a:rPr lang="pt-BR" sz="2400" b="1" i="1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PODE SER O RESPONSÁVEL</a:t>
            </a:r>
            <a:r>
              <a:rPr lang="pt-BR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(ou os responsáveis) PELA </a:t>
            </a:r>
            <a:r>
              <a:rPr lang="pt-BR" sz="2400" b="1" i="1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ALIMENTAÇÃO</a:t>
            </a:r>
            <a:r>
              <a:rPr lang="pt-BR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DO PORTAL??”</a:t>
            </a:r>
            <a:endParaRPr lang="pt-BR" sz="2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" name="Text Box 47">
            <a:extLst>
              <a:ext uri="{FF2B5EF4-FFF2-40B4-BE49-F238E27FC236}">
                <a16:creationId xmlns:a16="http://schemas.microsoft.com/office/drawing/2014/main" id="{46A127F9-51C4-C540-6FB7-493D9156F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785" y="34642"/>
            <a:ext cx="11728173" cy="107721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prstDash val="lgDashDotDot"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ngle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TRANSPARÊNCIA FISCAL</a:t>
            </a:r>
          </a:p>
          <a:p>
            <a:pPr algn="ctr" eaLnBrk="1" hangingPunct="1">
              <a:defRPr/>
            </a:pPr>
            <a:r>
              <a:rPr lang="pt-BR" altLang="pt-B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“O PORTAL, A </a:t>
            </a:r>
            <a:r>
              <a:rPr lang="pt-BR" altLang="pt-BR" sz="32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LAI</a:t>
            </a:r>
            <a:r>
              <a:rPr lang="pt-BR" altLang="pt-B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” e os USUÁRIOS</a:t>
            </a: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73742649-B993-F294-6AD3-428BA771F005}"/>
              </a:ext>
            </a:extLst>
          </p:cNvPr>
          <p:cNvSpPr txBox="1">
            <a:spLocks noChangeArrowheads="1"/>
          </p:cNvSpPr>
          <p:nvPr/>
        </p:nvSpPr>
        <p:spPr>
          <a:xfrm>
            <a:off x="2968490" y="1090838"/>
            <a:ext cx="6705597" cy="7207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1"/>
          </a:grad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t">
              <a:defRPr/>
            </a:pPr>
            <a:r>
              <a:rPr lang="pt-BR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“COMO SE DÁ A GERAÇÃO DAS INFORMAÇÕES?”</a:t>
            </a:r>
            <a:endParaRPr lang="pt-BR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" name="Text Box 47">
            <a:extLst>
              <a:ext uri="{FF2B5EF4-FFF2-40B4-BE49-F238E27FC236}">
                <a16:creationId xmlns:a16="http://schemas.microsoft.com/office/drawing/2014/main" id="{4BF64600-A387-A6B8-7369-207632C51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1801" y="6154385"/>
            <a:ext cx="6520077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FFFF00"/>
            </a:solidFill>
            <a:prstDash val="lgDashDotDot"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ngle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ctr" eaLnBrk="1" hangingPunct="1">
              <a:buFont typeface="Arial" panose="020B0604020202020204" pitchFamily="34" charset="0"/>
              <a:buChar char="•"/>
              <a:defRPr/>
            </a:pPr>
            <a:r>
              <a:rPr lang="pt-BR" altLang="pt-B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Transparência Ativa!!!</a:t>
            </a:r>
          </a:p>
        </p:txBody>
      </p:sp>
      <p:pic>
        <p:nvPicPr>
          <p:cNvPr id="22" name="Picture 6">
            <a:extLst>
              <a:ext uri="{FF2B5EF4-FFF2-40B4-BE49-F238E27FC236}">
                <a16:creationId xmlns:a16="http://schemas.microsoft.com/office/drawing/2014/main" id="{D86C71BE-E7D1-D5B3-F42D-F0095534C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090" y="5442298"/>
            <a:ext cx="1143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1574F97E-4F84-FBF7-6D4B-E491F5420000}"/>
              </a:ext>
            </a:extLst>
          </p:cNvPr>
          <p:cNvCxnSpPr>
            <a:cxnSpLocks/>
          </p:cNvCxnSpPr>
          <p:nvPr/>
        </p:nvCxnSpPr>
        <p:spPr>
          <a:xfrm>
            <a:off x="7195930" y="3544726"/>
            <a:ext cx="1961315" cy="266189"/>
          </a:xfrm>
          <a:prstGeom prst="straightConnector1">
            <a:avLst/>
          </a:prstGeom>
          <a:ln>
            <a:headEnd type="triangle"/>
            <a:tailEnd type="triangle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E7B5B14A-5A36-15AC-8180-5C96338A4504}"/>
              </a:ext>
            </a:extLst>
          </p:cNvPr>
          <p:cNvCxnSpPr>
            <a:cxnSpLocks/>
          </p:cNvCxnSpPr>
          <p:nvPr/>
        </p:nvCxnSpPr>
        <p:spPr>
          <a:xfrm>
            <a:off x="6599583" y="1762204"/>
            <a:ext cx="0" cy="1306590"/>
          </a:xfrm>
          <a:prstGeom prst="straightConnector1">
            <a:avLst/>
          </a:prstGeom>
          <a:ln>
            <a:headEnd type="triangle"/>
            <a:tailEnd type="triangle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601D62ED-98B1-3098-5C79-F4DCF2BD596C}"/>
              </a:ext>
            </a:extLst>
          </p:cNvPr>
          <p:cNvCxnSpPr>
            <a:cxnSpLocks/>
          </p:cNvCxnSpPr>
          <p:nvPr/>
        </p:nvCxnSpPr>
        <p:spPr>
          <a:xfrm flipV="1">
            <a:off x="3388083" y="3729975"/>
            <a:ext cx="2140852" cy="80940"/>
          </a:xfrm>
          <a:prstGeom prst="straightConnector1">
            <a:avLst/>
          </a:prstGeom>
          <a:ln>
            <a:headEnd type="triangle"/>
            <a:tailEnd type="triangle"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>
            <a:extLst>
              <a:ext uri="{FF2B5EF4-FFF2-40B4-BE49-F238E27FC236}">
                <a16:creationId xmlns:a16="http://schemas.microsoft.com/office/drawing/2014/main" id="{580ACB60-C219-CF40-EFBC-C83115720DDF}"/>
              </a:ext>
            </a:extLst>
          </p:cNvPr>
          <p:cNvCxnSpPr>
            <a:cxnSpLocks/>
          </p:cNvCxnSpPr>
          <p:nvPr/>
        </p:nvCxnSpPr>
        <p:spPr>
          <a:xfrm>
            <a:off x="6493565" y="4208041"/>
            <a:ext cx="490331" cy="2042170"/>
          </a:xfrm>
          <a:prstGeom prst="straightConnector1">
            <a:avLst/>
          </a:prstGeom>
          <a:ln>
            <a:headEnd type="triangle"/>
            <a:tailEnd type="triangle"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19CBB830-2A85-04A5-A581-F1B69685689A}"/>
              </a:ext>
            </a:extLst>
          </p:cNvPr>
          <p:cNvSpPr txBox="1"/>
          <p:nvPr/>
        </p:nvSpPr>
        <p:spPr>
          <a:xfrm>
            <a:off x="8700271" y="4875947"/>
            <a:ext cx="3411957" cy="1923604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700" b="0" i="0" dirty="0">
                <a:solidFill>
                  <a:schemeClr val="bg1"/>
                </a:solidFill>
                <a:effectLst/>
                <a:latin typeface="-apple-system"/>
              </a:rPr>
              <a:t>Fonte: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700" b="0" i="0" dirty="0">
                <a:solidFill>
                  <a:schemeClr val="bg1"/>
                </a:solidFill>
                <a:effectLst/>
                <a:latin typeface="-apple-system"/>
              </a:rPr>
              <a:t>LC  101/00 (LC 131/09; 156/16)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700" dirty="0">
                <a:solidFill>
                  <a:schemeClr val="bg1"/>
                </a:solidFill>
                <a:latin typeface="-apple-system"/>
              </a:rPr>
              <a:t>CRFB/88, art.37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700" dirty="0">
                <a:solidFill>
                  <a:schemeClr val="bg1"/>
                </a:solidFill>
                <a:latin typeface="-apple-system"/>
              </a:rPr>
              <a:t>Lei 12.527/11 (LAI)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700" dirty="0">
                <a:solidFill>
                  <a:schemeClr val="bg1"/>
                </a:solidFill>
                <a:latin typeface="-apple-system"/>
              </a:rPr>
              <a:t>Lei 4.320/64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700" dirty="0">
                <a:solidFill>
                  <a:schemeClr val="bg1"/>
                </a:solidFill>
                <a:latin typeface="-apple-system"/>
              </a:rPr>
              <a:t>IN TCEPR 89/13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700" dirty="0">
                <a:solidFill>
                  <a:schemeClr val="bg1"/>
                </a:solidFill>
                <a:latin typeface="-apple-system"/>
              </a:rPr>
              <a:t>NBC TSP Estrutura Conceitual</a:t>
            </a:r>
            <a:endParaRPr lang="pt-BR" sz="1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70168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 animBg="1"/>
      <p:bldP spid="20" grpId="0" animBg="1"/>
      <p:bldP spid="21" grpId="0" animBg="1"/>
      <p:bldP spid="3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essoas na multidão de desenhos animados | Vetor Premium">
            <a:extLst>
              <a:ext uri="{FF2B5EF4-FFF2-40B4-BE49-F238E27FC236}">
                <a16:creationId xmlns:a16="http://schemas.microsoft.com/office/drawing/2014/main" id="{E988D15A-633B-38C2-6292-9CA527F4F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721" y="470841"/>
            <a:ext cx="8591485" cy="634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E02D022A-E49F-A531-4F4F-BEEA4BD9F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026" y="23583"/>
            <a:ext cx="11118574" cy="523220"/>
          </a:xfrm>
          <a:prstGeom prst="rect">
            <a:avLst/>
          </a:prstGeom>
          <a:solidFill>
            <a:srgbClr val="0000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  <a:defRPr/>
            </a:pPr>
            <a:r>
              <a:rPr lang="pt-BR" sz="2800" b="1" dirty="0">
                <a:solidFill>
                  <a:srgbClr val="FFFF00"/>
                </a:solidFill>
              </a:rPr>
              <a:t>USUÁRIOS DAS INFORMAÇÕES???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B490CBE2-AB9F-4574-ABA8-4F91C9095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68" y="1544300"/>
            <a:ext cx="11871960" cy="409342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00214D"/>
                </a:solidFill>
              </a:rPr>
              <a:t>Para fins </a:t>
            </a:r>
            <a:r>
              <a:rPr lang="pt-BR" sz="2000" b="1" i="1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pt-BR" sz="2000" b="1" i="1" u="sng" dirty="0">
                <a:solidFill>
                  <a:srgbClr val="002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prestação de contas e responsabilização e tomada de decisão</a:t>
            </a:r>
            <a:r>
              <a:rPr lang="pt-BR" sz="2000" dirty="0">
                <a:solidFill>
                  <a:srgbClr val="00214D"/>
                </a:solidFill>
              </a:rPr>
              <a:t>, os </a:t>
            </a:r>
            <a:r>
              <a:rPr lang="pt-BR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usuários de serviço </a:t>
            </a:r>
            <a:r>
              <a:rPr lang="pt-BR" sz="2000" dirty="0">
                <a:solidFill>
                  <a:srgbClr val="00214D"/>
                </a:solidFill>
              </a:rPr>
              <a:t>e os </a:t>
            </a:r>
            <a:r>
              <a:rPr lang="pt-BR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provedores de recursos </a:t>
            </a:r>
            <a:r>
              <a:rPr lang="pt-BR" sz="2000" u="sng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necessitam de informações</a:t>
            </a:r>
            <a:r>
              <a:rPr lang="pt-BR" sz="2000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000" dirty="0">
                <a:solidFill>
                  <a:srgbClr val="00214D"/>
                </a:solidFill>
              </a:rPr>
              <a:t>que possam dar suporte às avaliações de questões como:</a:t>
            </a:r>
          </a:p>
          <a:p>
            <a:endParaRPr lang="pt-BR" sz="2000" i="1" dirty="0">
              <a:solidFill>
                <a:srgbClr val="0021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pt-B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a entidade prestou seus serviços à sociedade de </a:t>
            </a: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maneira eficiente, eficaz e econômica</a:t>
            </a:r>
            <a:r>
              <a:rPr lang="pt-B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 da </a:t>
            </a: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maneira pretendida</a:t>
            </a:r>
            <a:r>
              <a:rPr lang="pt-B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 </a:t>
            </a:r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tal uso corresponde ao interesse público</a:t>
            </a:r>
            <a:r>
              <a:rPr lang="pt-B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pt-B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quais são os recursos atualmente disponíveis para </a:t>
            </a:r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gastos futuros</a:t>
            </a:r>
            <a:r>
              <a:rPr lang="pt-B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 até que ponto há </a:t>
            </a:r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restrições</a:t>
            </a:r>
            <a:r>
              <a:rPr lang="pt-B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ou </a:t>
            </a:r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condições</a:t>
            </a:r>
            <a:r>
              <a:rPr lang="pt-B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para a utilização desses recursos;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pt-B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Situação de </a:t>
            </a:r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liquidez</a:t>
            </a:r>
            <a:r>
              <a:rPr lang="pt-B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solvência</a:t>
            </a:r>
            <a:r>
              <a:rPr lang="pt-B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pt-B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capacidade da entidade de se adaptar a novas situações</a:t>
            </a:r>
            <a:r>
              <a:rPr lang="pt-B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pt-B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extensão na qual a </a:t>
            </a:r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carga tributária</a:t>
            </a:r>
            <a:r>
              <a:rPr lang="pt-B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que recai sobre os contribuintes em períodos futuros para pagar por serviços correntes, tem mudado; e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pt-B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a </a:t>
            </a:r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capacidade da entidade para prestar serviços melhorou ou piorou </a:t>
            </a:r>
            <a:r>
              <a:rPr lang="pt-B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comparação com exercícios anteriores.</a:t>
            </a:r>
            <a:endParaRPr lang="pt-BR" sz="20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A67ADE23-4D4C-E437-CA2D-F194A9AC0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6900" y="4181619"/>
            <a:ext cx="5176909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b="1" i="1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Membros do Poder Legislativo 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representantes dos interesses dos usuários de serviços e dos provedores de recursos. </a:t>
            </a:r>
            <a:endParaRPr lang="pt-BR" i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97D24064-BBAC-F685-DB94-DCFE95EA8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92" y="4173884"/>
            <a:ext cx="5817609" cy="2585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pt-BR" b="1" i="1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Organizações que possuem a prerrogativa de exigir a elaboração de relatório contábil estruturado para atender as suas necessidades específicas de informação</a:t>
            </a:r>
            <a:r>
              <a:rPr lang="pt-BR" dirty="0"/>
              <a:t>: </a:t>
            </a:r>
            <a:r>
              <a:rPr lang="pt-B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agências reguladoras e supervisoras; entidades de auditoria; comissões do Poder Legislativo ou de outro órgão do governo; órgãos centrais de orçamento e controle; agências de classificação de risco; e, em alguns casos, entidades emprestadoras de recursos e de fomento</a:t>
            </a:r>
            <a:r>
              <a:rPr lang="pt-BR" dirty="0"/>
              <a:t>. 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AB3BA457-EE65-4F2C-ADB7-316FF3864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5660" y="108176"/>
            <a:ext cx="3495040" cy="338554"/>
          </a:xfrm>
          <a:prstGeom prst="rect">
            <a:avLst/>
          </a:prstGeom>
          <a:solidFill>
            <a:srgbClr val="FF0000"/>
          </a:solidFill>
          <a:ln w="9525">
            <a:solidFill>
              <a:srgbClr val="00FFFF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lvl="1"/>
            <a:r>
              <a:rPr lang="pt-BR" sz="1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NBC TSP Estrutura Conceitual</a:t>
            </a:r>
            <a:endParaRPr lang="pt-BR" sz="1600" b="1" i="1" kern="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CB019000-3AE2-C3DC-3ABD-5AA877A73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0968" y="5153530"/>
            <a:ext cx="5190978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pt-BR" b="1" i="1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Outros indivíduos ou entidades para propósitos distintos</a:t>
            </a:r>
            <a:r>
              <a:rPr lang="pt-BR" dirty="0"/>
              <a:t>: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responsáveis pelas estatísticas de finanças públicas; os analistas; a mídia; os consultores financeiros; os grupos de interesse público ou privado</a:t>
            </a:r>
            <a:r>
              <a:rPr lang="pt-BR" dirty="0"/>
              <a:t>. 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45A53539-479B-E22E-D881-CCD04025F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" y="493462"/>
            <a:ext cx="11871960" cy="1065676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61942" algn="just"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solidFill>
                  <a:srgbClr val="FFFFFF"/>
                </a:solidFill>
              </a:rPr>
              <a:t>Governos </a:t>
            </a:r>
            <a:r>
              <a:rPr lang="pt-BR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obtêm recursos dos contribuintes, doadores, credores por empréstimos e de outros provedores de recursos</a:t>
            </a:r>
            <a:r>
              <a:rPr lang="pt-BR" sz="2000" dirty="0">
                <a:solidFill>
                  <a:srgbClr val="FFFFFF"/>
                </a:solidFill>
              </a:rPr>
              <a:t> para serem utilizados na prestação de serviços aos cidadãos e aos outros usuários. </a:t>
            </a:r>
            <a:r>
              <a:rPr lang="pt-BR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Essas entidades são </a:t>
            </a:r>
            <a:r>
              <a:rPr lang="pt-BR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responsáveis pela gestão e utilização dos recursos </a:t>
            </a:r>
            <a:r>
              <a:rPr lang="pt-BR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perante os usuários desses serviços</a:t>
            </a:r>
            <a:r>
              <a:rPr lang="pt-BR" sz="2000" dirty="0"/>
              <a:t>. </a:t>
            </a:r>
            <a:endParaRPr lang="pt-BR" sz="2000" b="1" i="1" kern="1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88B163D-2FA8-E9BD-73E2-26AD5957E8F4}"/>
              </a:ext>
            </a:extLst>
          </p:cNvPr>
          <p:cNvSpPr txBox="1"/>
          <p:nvPr/>
        </p:nvSpPr>
        <p:spPr>
          <a:xfrm>
            <a:off x="583096" y="2546577"/>
            <a:ext cx="8591484" cy="830997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  <a:scene3d>
            <a:camera prst="isometricOffAxis1Righ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/>
            <a:r>
              <a:rPr lang="pt-BR" sz="2400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O Portal deve expor detalhes e transparência às informações, seja para a </a:t>
            </a:r>
            <a:r>
              <a:rPr lang="pt-BR" sz="2400" b="1" i="1" u="sng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compreensão do cidadão</a:t>
            </a:r>
            <a:r>
              <a:rPr lang="pt-BR" sz="2400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, seja por </a:t>
            </a:r>
            <a:r>
              <a:rPr lang="pt-BR" sz="2400" b="1" i="1" u="sng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determinação legal. 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A7048D6A-57B1-76C4-6FB8-3CE8BE527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754" y="3400875"/>
            <a:ext cx="3599116" cy="520655"/>
          </a:xfrm>
          <a:prstGeom prst="rect">
            <a:avLst/>
          </a:prstGeom>
          <a:solidFill>
            <a:srgbClr val="0000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295" endPos="92000" dist="101600" dir="5400000" sy="-100000" algn="bl" rotWithShape="0"/>
          </a:effectLst>
          <a:scene3d>
            <a:camera prst="isometricOffAxis1Right"/>
            <a:lightRig rig="threePt" dir="t"/>
          </a:scene3d>
          <a:sp3d>
            <a:bevelT prst="angle"/>
          </a:sp3d>
        </p:spPr>
        <p:txBody>
          <a:bodyPr wrap="square" lIns="90488" tIns="44450" rIns="90488" bIns="44450">
            <a:spAutoFit/>
          </a:bodyPr>
          <a:lstStyle/>
          <a:p>
            <a:pPr algn="ctr" defTabSz="762000">
              <a:defRPr/>
            </a:pPr>
            <a:r>
              <a:rPr lang="pt-B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Notas Explicativas!!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8EE9BFF1-C200-FABC-3CAF-26D6DE34D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7357" y="3897834"/>
            <a:ext cx="4538869" cy="520655"/>
          </a:xfrm>
          <a:prstGeom prst="rect">
            <a:avLst/>
          </a:prstGeom>
          <a:solidFill>
            <a:srgbClr val="0000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295" endPos="92000" dist="101600" dir="5400000" sy="-100000" algn="bl" rotWithShape="0"/>
          </a:effectLst>
          <a:scene3d>
            <a:camera prst="isometricOffAxis1Right"/>
            <a:lightRig rig="threePt" dir="t"/>
          </a:scene3d>
          <a:sp3d>
            <a:bevelT prst="angle"/>
          </a:sp3d>
        </p:spPr>
        <p:txBody>
          <a:bodyPr wrap="square" lIns="90488" tIns="44450" rIns="90488" bIns="44450">
            <a:spAutoFit/>
          </a:bodyPr>
          <a:lstStyle/>
          <a:p>
            <a:pPr algn="ctr" defTabSz="762000">
              <a:defRPr/>
            </a:pPr>
            <a:r>
              <a:rPr lang="pt-B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Relatório da Administração!</a:t>
            </a:r>
          </a:p>
        </p:txBody>
      </p:sp>
      <p:sp>
        <p:nvSpPr>
          <p:cNvPr id="13" name="Faixa de Opções: Inclinada para Cima 12">
            <a:extLst>
              <a:ext uri="{FF2B5EF4-FFF2-40B4-BE49-F238E27FC236}">
                <a16:creationId xmlns:a16="http://schemas.microsoft.com/office/drawing/2014/main" id="{1B89940F-E107-BE79-6DD0-3395AB25D69D}"/>
              </a:ext>
            </a:extLst>
          </p:cNvPr>
          <p:cNvSpPr/>
          <p:nvPr/>
        </p:nvSpPr>
        <p:spPr>
          <a:xfrm>
            <a:off x="7574768" y="3222435"/>
            <a:ext cx="4764227" cy="818478"/>
          </a:xfrm>
          <a:prstGeom prst="ribbon2">
            <a:avLst/>
          </a:prstGeom>
          <a:solidFill>
            <a:srgbClr val="003400"/>
          </a:solidFill>
          <a:ln>
            <a:solidFill>
              <a:srgbClr val="00FF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Usuários internos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Controle Social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7" grpId="0" animBg="1"/>
      <p:bldP spid="10" grpId="0" animBg="1"/>
      <p:bldP spid="9" grpId="0" animBg="1"/>
      <p:bldP spid="5" grpId="0" animBg="1"/>
      <p:bldP spid="11" grpId="0" animBg="1"/>
      <p:bldP spid="12" grpId="0" animBg="1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FAF84-4E98-72F4-8A6E-F2CB3F9F7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028">
            <a:extLst>
              <a:ext uri="{FF2B5EF4-FFF2-40B4-BE49-F238E27FC236}">
                <a16:creationId xmlns:a16="http://schemas.microsoft.com/office/drawing/2014/main" id="{A9119721-F92D-7CCD-AD68-3309D6352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8361" y="3001618"/>
            <a:ext cx="77771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algn="just">
              <a:defRPr/>
            </a:pPr>
            <a:endParaRPr lang="pt-BR" sz="2000"/>
          </a:p>
        </p:txBody>
      </p:sp>
      <p:sp>
        <p:nvSpPr>
          <p:cNvPr id="19" name="Text Box 1029">
            <a:extLst>
              <a:ext uri="{FF2B5EF4-FFF2-40B4-BE49-F238E27FC236}">
                <a16:creationId xmlns:a16="http://schemas.microsoft.com/office/drawing/2014/main" id="{AB86B4C0-7C13-1A6C-3C5C-9131AF64E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0335" y="3060355"/>
            <a:ext cx="741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>
              <a:defRPr/>
            </a:pPr>
            <a:endParaRPr lang="pt-BR" sz="2000"/>
          </a:p>
        </p:txBody>
      </p:sp>
      <p:sp>
        <p:nvSpPr>
          <p:cNvPr id="20" name="Rectangle 1027">
            <a:extLst>
              <a:ext uri="{FF2B5EF4-FFF2-40B4-BE49-F238E27FC236}">
                <a16:creationId xmlns:a16="http://schemas.microsoft.com/office/drawing/2014/main" id="{9359AEB2-DF7B-0C22-19A1-7A3151A36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0978" y="782591"/>
            <a:ext cx="5905609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Estimativas e ajustes para cumprimento de índices </a:t>
            </a:r>
            <a:endParaRPr lang="pt-BR" sz="20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1" name="Rectangle 1027">
            <a:extLst>
              <a:ext uri="{FF2B5EF4-FFF2-40B4-BE49-F238E27FC236}">
                <a16:creationId xmlns:a16="http://schemas.microsoft.com/office/drawing/2014/main" id="{94AE8EE3-7B55-2FF3-0509-CC4C61AB0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21" y="782543"/>
            <a:ext cx="5409670" cy="400110"/>
          </a:xfrm>
          <a:prstGeom prst="rect">
            <a:avLst/>
          </a:prstGeom>
          <a:gradFill flip="none" rotWithShape="1">
            <a:gsLst>
              <a:gs pos="0">
                <a:srgbClr val="63A4F7">
                  <a:shade val="30000"/>
                  <a:satMod val="115000"/>
                </a:srgbClr>
              </a:gs>
              <a:gs pos="50000">
                <a:srgbClr val="63A4F7">
                  <a:shade val="67500"/>
                  <a:satMod val="115000"/>
                </a:srgbClr>
              </a:gs>
              <a:gs pos="100000">
                <a:srgbClr val="63A4F7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Equilíbrio financeiro e orçamentário </a:t>
            </a:r>
            <a:r>
              <a:rPr lang="pt-BR" sz="1400" dirty="0"/>
              <a:t>(LRF 8º;9º; 42)</a:t>
            </a:r>
            <a:endParaRPr lang="pt-BR" sz="1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2" name="Rectangle 1027">
            <a:extLst>
              <a:ext uri="{FF2B5EF4-FFF2-40B4-BE49-F238E27FC236}">
                <a16:creationId xmlns:a16="http://schemas.microsoft.com/office/drawing/2014/main" id="{A44B0351-25EC-96CF-031B-FCD24EEE2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75" y="1719522"/>
            <a:ext cx="11463712" cy="707886"/>
          </a:xfrm>
          <a:prstGeom prst="rect">
            <a:avLst/>
          </a:prstGeom>
          <a:solidFill>
            <a:srgbClr val="FFC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Regularizações e ajustes prévios </a:t>
            </a:r>
            <a:r>
              <a:rPr lang="pt-BR" sz="2000" dirty="0"/>
              <a:t>&gt; </a:t>
            </a:r>
            <a:r>
              <a:rPr lang="pt-BR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Conciliações bancárias; Bens não cadastrados ou inexistentes; Estoque de dívidas desatualizado; Registros sem comprovações (“outros”); </a:t>
            </a:r>
            <a:r>
              <a:rPr lang="pt-BR" sz="2000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Despesas sem empenho</a:t>
            </a:r>
            <a:r>
              <a:rPr lang="pt-BR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...</a:t>
            </a:r>
          </a:p>
        </p:txBody>
      </p:sp>
      <p:sp>
        <p:nvSpPr>
          <p:cNvPr id="23" name="Rectangle 1027">
            <a:extLst>
              <a:ext uri="{FF2B5EF4-FFF2-40B4-BE49-F238E27FC236}">
                <a16:creationId xmlns:a16="http://schemas.microsoft.com/office/drawing/2014/main" id="{9086EA11-4B53-EE64-0424-26D060051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3668" y="1249813"/>
            <a:ext cx="3943227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Dívida ativa x Competência Tributária</a:t>
            </a:r>
            <a:endParaRPr lang="pt-BR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" name="Rectangle 1027">
            <a:extLst>
              <a:ext uri="{FF2B5EF4-FFF2-40B4-BE49-F238E27FC236}">
                <a16:creationId xmlns:a16="http://schemas.microsoft.com/office/drawing/2014/main" id="{AB1C634E-B66B-0DCE-F877-6774DDF4C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7548" y="4350006"/>
            <a:ext cx="1950047" cy="400110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Duodécimos</a:t>
            </a:r>
            <a:endParaRPr lang="pt-BR" sz="20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5" name="AutoShape 3">
            <a:extLst>
              <a:ext uri="{FF2B5EF4-FFF2-40B4-BE49-F238E27FC236}">
                <a16:creationId xmlns:a16="http://schemas.microsoft.com/office/drawing/2014/main" id="{5D5D1774-F6A4-E8BC-67C2-CD6F7D5A3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35" y="-14429"/>
            <a:ext cx="11820937" cy="68854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80"/>
              </a:gs>
              <a:gs pos="50000">
                <a:srgbClr val="FFFFFF"/>
              </a:gs>
              <a:gs pos="100000">
                <a:srgbClr val="00808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BOAS PRÁTICAS</a:t>
            </a:r>
          </a:p>
        </p:txBody>
      </p:sp>
      <p:sp>
        <p:nvSpPr>
          <p:cNvPr id="26" name="Rectangle 1027">
            <a:extLst>
              <a:ext uri="{FF2B5EF4-FFF2-40B4-BE49-F238E27FC236}">
                <a16:creationId xmlns:a16="http://schemas.microsoft.com/office/drawing/2014/main" id="{2A0EC0C8-3154-41E6-9683-B5D5824C8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49" y="2561779"/>
            <a:ext cx="11211338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Prestação de contas </a:t>
            </a:r>
            <a:r>
              <a:rPr lang="pt-BR" sz="2000" dirty="0"/>
              <a:t>(</a:t>
            </a:r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Pronto-Pagamento</a:t>
            </a:r>
            <a:r>
              <a:rPr lang="pt-BR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pt-BR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Convênios, contratos de repasses e termos de </a:t>
            </a:r>
            <a:r>
              <a:rPr lang="pt-BR" sz="2000" i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parceria</a:t>
            </a:r>
            <a:r>
              <a:rPr lang="pt-BR" sz="2000"/>
              <a:t>). </a:t>
            </a:r>
            <a:endParaRPr lang="pt-BR" sz="2000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27" name="Rectangle 1027">
            <a:extLst>
              <a:ext uri="{FF2B5EF4-FFF2-40B4-BE49-F238E27FC236}">
                <a16:creationId xmlns:a16="http://schemas.microsoft.com/office/drawing/2014/main" id="{B6FC82BD-526B-4761-E8DB-5F69FCA1A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201" y="3201673"/>
            <a:ext cx="4878787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Organizações sociais </a:t>
            </a:r>
            <a:r>
              <a:rPr lang="pt-BR" sz="2000" dirty="0"/>
              <a:t>&gt; </a:t>
            </a:r>
            <a:r>
              <a:rPr lang="pt-BR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despesas de pessoal</a:t>
            </a:r>
            <a:endParaRPr lang="pt-BR" sz="20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8" name="Rectangle 1027">
            <a:extLst>
              <a:ext uri="{FF2B5EF4-FFF2-40B4-BE49-F238E27FC236}">
                <a16:creationId xmlns:a16="http://schemas.microsoft.com/office/drawing/2014/main" id="{F8B9D4AC-2303-824B-7C6D-2C220BA1D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201" y="3672872"/>
            <a:ext cx="6723414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Transparência, audiências públicas e publicação de relatórios</a:t>
            </a:r>
            <a:endParaRPr lang="pt-BR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9" name="Rectangle 1027">
            <a:extLst>
              <a:ext uri="{FF2B5EF4-FFF2-40B4-BE49-F238E27FC236}">
                <a16:creationId xmlns:a16="http://schemas.microsoft.com/office/drawing/2014/main" id="{A0B06B34-AF5B-0380-8E9C-304B01AF6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7429" y="5468448"/>
            <a:ext cx="2087209" cy="40011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Restos a Pagar</a:t>
            </a:r>
            <a:endParaRPr lang="pt-BR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0" name="Rectangle 1027">
            <a:extLst>
              <a:ext uri="{FF2B5EF4-FFF2-40B4-BE49-F238E27FC236}">
                <a16:creationId xmlns:a16="http://schemas.microsoft.com/office/drawing/2014/main" id="{E10A0740-7B0D-E882-F0D9-825AA8C2B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1111" y="3069153"/>
            <a:ext cx="5649787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Emendas Impositivas &gt; </a:t>
            </a:r>
            <a:r>
              <a:rPr lang="pt-BR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 105/19 &gt; art. 166-A § 5º</a:t>
            </a:r>
            <a:endParaRPr lang="pt-BR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1" name="Oval 6">
            <a:extLst>
              <a:ext uri="{FF2B5EF4-FFF2-40B4-BE49-F238E27FC236}">
                <a16:creationId xmlns:a16="http://schemas.microsoft.com/office/drawing/2014/main" id="{59406F4E-373E-9195-C38B-1EF3E351C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3669" y="34319"/>
            <a:ext cx="3911068" cy="822305"/>
          </a:xfrm>
          <a:prstGeom prst="ellipse">
            <a:avLst/>
          </a:prstGeom>
          <a:solidFill>
            <a:schemeClr val="tx1"/>
          </a:solidFill>
          <a:ln w="9525">
            <a:solidFill>
              <a:srgbClr val="C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pt-BR" sz="16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Constar no </a:t>
            </a:r>
          </a:p>
          <a:p>
            <a:pPr algn="ctr">
              <a:defRPr/>
            </a:pPr>
            <a:r>
              <a:rPr lang="pt-BR" sz="16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Relatório de Administração!!</a:t>
            </a:r>
          </a:p>
        </p:txBody>
      </p:sp>
      <p:sp>
        <p:nvSpPr>
          <p:cNvPr id="32" name="Rectangle 1027">
            <a:extLst>
              <a:ext uri="{FF2B5EF4-FFF2-40B4-BE49-F238E27FC236}">
                <a16:creationId xmlns:a16="http://schemas.microsoft.com/office/drawing/2014/main" id="{31EF236D-A620-9DCE-6EA7-642E8532B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201" y="1246052"/>
            <a:ext cx="7442295" cy="40011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Cancelamento de empenhos no exercício x Disponibilidade de Caixa</a:t>
            </a:r>
            <a:r>
              <a:rPr lang="pt-B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endParaRPr lang="pt-BR" sz="20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" name="Picture 2" descr="Atenção png | PNGWing">
            <a:extLst>
              <a:ext uri="{FF2B5EF4-FFF2-40B4-BE49-F238E27FC236}">
                <a16:creationId xmlns:a16="http://schemas.microsoft.com/office/drawing/2014/main" id="{45CE6080-95E8-99A4-3A9F-5FD3212C1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5" y="-7080"/>
            <a:ext cx="906697" cy="82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3">
            <a:extLst>
              <a:ext uri="{FF2B5EF4-FFF2-40B4-BE49-F238E27FC236}">
                <a16:creationId xmlns:a16="http://schemas.microsoft.com/office/drawing/2014/main" id="{33DA6BD1-28FF-3FB3-6892-2C37E8848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1562" y="4288108"/>
            <a:ext cx="2547438" cy="52390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7D3FAE">
                  <a:tint val="66000"/>
                  <a:satMod val="160000"/>
                </a:srgbClr>
              </a:gs>
              <a:gs pos="50000">
                <a:srgbClr val="7D3FAE">
                  <a:tint val="44500"/>
                  <a:satMod val="160000"/>
                </a:srgbClr>
              </a:gs>
              <a:gs pos="100000">
                <a:srgbClr val="7D3FAE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Precatórios (TRT;TJ);</a:t>
            </a:r>
            <a:endParaRPr lang="pt-BR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F84543B0-B713-7DE1-A07E-995FFDF15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76" y="4344126"/>
            <a:ext cx="5458116" cy="55917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Dívida Pública (Fundada)&gt; Extrato x Contabilidade</a:t>
            </a:r>
            <a:endParaRPr lang="pt-BR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4BDBE5B1-35B5-56BE-ED40-A56A92D3D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2081" y="3490161"/>
            <a:ext cx="4880183" cy="54333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A2A2A2">
                  <a:tint val="66000"/>
                  <a:satMod val="160000"/>
                </a:srgbClr>
              </a:gs>
              <a:gs pos="50000">
                <a:srgbClr val="A2A2A2">
                  <a:tint val="44500"/>
                  <a:satMod val="160000"/>
                </a:srgbClr>
              </a:gs>
              <a:gs pos="100000">
                <a:srgbClr val="A2A2A2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Alterações orçamentárias</a:t>
            </a:r>
          </a:p>
          <a:p>
            <a:pPr algn="ctr">
              <a:defRPr/>
            </a:pPr>
            <a:r>
              <a:rPr lang="pt-BR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Limites para abertura de CA</a:t>
            </a:r>
            <a:endParaRPr lang="pt-BR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AutoShape 3">
            <a:extLst>
              <a:ext uri="{FF2B5EF4-FFF2-40B4-BE49-F238E27FC236}">
                <a16:creationId xmlns:a16="http://schemas.microsoft.com/office/drawing/2014/main" id="{9BB3168D-C302-394E-EEB5-45D48AFFB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644" y="5121965"/>
            <a:ext cx="4721156" cy="11525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80"/>
              </a:gs>
              <a:gs pos="50000">
                <a:srgbClr val="FFFFFF"/>
              </a:gs>
              <a:gs pos="100000">
                <a:srgbClr val="00808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Certificados de Regularidade: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Previdenciária (CRP);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Recolhimentos INSS/FGTS (CND) etc...</a:t>
            </a:r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5368DF41-E4AA-7462-6777-90D26CC7D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2611" y="5322864"/>
            <a:ext cx="4314791" cy="716416"/>
          </a:xfrm>
          <a:prstGeom prst="roundRect">
            <a:avLst>
              <a:gd name="adj" fmla="val 16667"/>
            </a:avLst>
          </a:prstGeom>
          <a:solidFill>
            <a:srgbClr val="60A5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TCE-Edição/Publicação de IN/NT (...);</a:t>
            </a: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47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0"/>
                            </p:stCondLst>
                            <p:childTnLst>
                              <p:par>
                                <p:cTn id="8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500"/>
                            </p:stCondLst>
                            <p:childTnLst>
                              <p:par>
                                <p:cTn id="8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4000"/>
                            </p:stCondLst>
                            <p:childTnLst>
                              <p:par>
                                <p:cTn id="9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4500"/>
                            </p:stCondLst>
                            <p:childTnLst>
                              <p:par>
                                <p:cTn id="9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9" grpId="0" build="allAtOnce" animBg="1"/>
      <p:bldP spid="8" grpId="0" build="allAtOnce" animBg="1"/>
      <p:bldP spid="6" grpId="0" build="allAtOnce" animBg="1"/>
      <p:bldP spid="10" grpId="0" build="allAtOnce" animBg="1"/>
      <p:bldP spid="4" grpId="0" build="allAtOnce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>
            <a:extLst>
              <a:ext uri="{FF2B5EF4-FFF2-40B4-BE49-F238E27FC236}">
                <a16:creationId xmlns:a16="http://schemas.microsoft.com/office/drawing/2014/main" id="{415D07D0-A1AA-F2C8-0F3B-BFA68D7E7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0289" y="4048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>
              <a:solidFill>
                <a:srgbClr val="FFFF00"/>
              </a:solidFill>
            </a:endParaRPr>
          </a:p>
        </p:txBody>
      </p:sp>
      <p:sp>
        <p:nvSpPr>
          <p:cNvPr id="6149" name="Rectangle 4">
            <a:extLst>
              <a:ext uri="{FF2B5EF4-FFF2-40B4-BE49-F238E27FC236}">
                <a16:creationId xmlns:a16="http://schemas.microsoft.com/office/drawing/2014/main" id="{C7C54874-9ACF-4A7A-BF6E-416351B51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827" y="1191451"/>
            <a:ext cx="9037443" cy="2308324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  <a:defRPr/>
            </a:pPr>
            <a:r>
              <a:rPr lang="pt-BR" sz="2400" b="1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Decreto 20.910 de 06.01.1932 - 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pt-BR" sz="2400" dirty="0">
                <a:cs typeface="Arial" charset="0"/>
              </a:rPr>
              <a:t>Regula a Prescrição </a:t>
            </a:r>
            <a:r>
              <a:rPr lang="pt-BR" sz="2400" dirty="0" err="1">
                <a:cs typeface="Arial" charset="0"/>
              </a:rPr>
              <a:t>Quinquenal</a:t>
            </a:r>
            <a:endParaRPr lang="pt-BR" sz="2400" dirty="0">
              <a:cs typeface="Arial" charset="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pt-BR" sz="2400" i="1" dirty="0">
                <a:cs typeface="Arial" charset="0"/>
              </a:rPr>
              <a:t>Art. 1º </a:t>
            </a:r>
            <a:r>
              <a:rPr lang="pt-BR" sz="2400" b="1" i="1" u="sng" dirty="0">
                <a:solidFill>
                  <a:srgbClr val="FF0000"/>
                </a:solidFill>
                <a:cs typeface="Arial" charset="0"/>
              </a:rPr>
              <a:t>As dívidas passivas </a:t>
            </a:r>
            <a:r>
              <a:rPr lang="pt-BR" sz="2400" i="1" dirty="0">
                <a:cs typeface="Arial" charset="0"/>
              </a:rPr>
              <a:t>da União, dos Estados e </a:t>
            </a:r>
            <a:r>
              <a:rPr lang="pt-BR" sz="2400" b="1" i="1" dirty="0">
                <a:cs typeface="Arial" charset="0"/>
              </a:rPr>
              <a:t>dos Municípios</a:t>
            </a:r>
            <a:r>
              <a:rPr lang="pt-BR" sz="2400" i="1" dirty="0">
                <a:cs typeface="Arial" charset="0"/>
              </a:rPr>
              <a:t>, bem assim todo e qualquer direito ou ação estadual ou municipal, </a:t>
            </a:r>
            <a:r>
              <a:rPr lang="pt-BR" sz="2400" b="1" i="1" u="sng" dirty="0">
                <a:solidFill>
                  <a:srgbClr val="FF0000"/>
                </a:solidFill>
                <a:cs typeface="Arial" charset="0"/>
              </a:rPr>
              <a:t>seja qual for a sua natureza</a:t>
            </a:r>
            <a:r>
              <a:rPr lang="pt-BR" sz="2400" i="1" u="sng" dirty="0">
                <a:solidFill>
                  <a:srgbClr val="FF0000"/>
                </a:solidFill>
                <a:cs typeface="Arial" charset="0"/>
              </a:rPr>
              <a:t>, </a:t>
            </a:r>
            <a:r>
              <a:rPr lang="pt-BR" sz="2400" b="1" i="1" u="sng" dirty="0">
                <a:solidFill>
                  <a:srgbClr val="FF0000"/>
                </a:solidFill>
                <a:cs typeface="Arial" charset="0"/>
              </a:rPr>
              <a:t>prescrevem em cinco anos </a:t>
            </a:r>
            <a:r>
              <a:rPr lang="pt-BR" sz="2400" i="1" dirty="0">
                <a:cs typeface="Arial" charset="0"/>
              </a:rPr>
              <a:t>contados da data do ato ou fato do qual se originarem.</a:t>
            </a:r>
            <a:endParaRPr lang="pt-BR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5ADD4FD-F842-4BAB-A3AF-0C986373F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" y="636106"/>
            <a:ext cx="11551920" cy="40011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PRESCRIÇÃO QUINQUENAL e a VALIDADE DOS RESTOS A PAGAR NA CONDIÇÃO DE </a:t>
            </a:r>
            <a:r>
              <a:rPr lang="pt-BR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NÃO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PROCESSADOS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73BDB7FC-3E5C-4664-B774-295782D0E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827" y="3529703"/>
            <a:ext cx="6506277" cy="2215991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  <a:defRPr/>
            </a:pPr>
            <a:r>
              <a:rPr lang="pt-BR" sz="2300" b="1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Lei nº 10.406 de 10.01.2002 – Código Civil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pt-BR" sz="23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Art. 206 - </a:t>
            </a:r>
            <a:r>
              <a:rPr lang="pt-BR" sz="23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Prescreve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pt-BR" sz="23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(...)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pt-BR" sz="23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§ 5º - em 5 anos</a:t>
            </a:r>
            <a:endParaRPr lang="pt-BR" sz="2300" b="1" i="1" dirty="0">
              <a:solidFill>
                <a:srgbClr val="0000FF"/>
              </a:solidFill>
              <a:cs typeface="Arial" charset="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pt-BR" sz="2300" b="1" i="1" dirty="0">
                <a:cs typeface="Arial" charset="0"/>
              </a:rPr>
              <a:t>I – a </a:t>
            </a:r>
            <a:r>
              <a:rPr lang="pt-BR" sz="2300" b="1" i="1" dirty="0">
                <a:solidFill>
                  <a:srgbClr val="FF0000"/>
                </a:solidFill>
                <a:cs typeface="Arial" charset="0"/>
              </a:rPr>
              <a:t>pretensão de cobrança </a:t>
            </a:r>
            <a:r>
              <a:rPr lang="pt-BR" sz="2300" b="1" i="1" dirty="0">
                <a:cs typeface="Arial" charset="0"/>
              </a:rPr>
              <a:t>de dívidas líquidas constantes de instrumento público ou particular.</a:t>
            </a:r>
            <a:endParaRPr lang="pt-BR" sz="2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58B274B3-377A-485B-AEEB-C88F20ADE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5585" y="4288727"/>
            <a:ext cx="4981575" cy="1815882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  <a:scene3d>
            <a:camera prst="perspectiveContrastingRightFacing"/>
            <a:lightRig rig="threePt" dir="t"/>
          </a:scene3d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2800" b="1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Decreto Lei 4597 de 19.8.42 </a:t>
            </a:r>
          </a:p>
          <a:p>
            <a:pPr eaLnBrk="1" hangingPunct="1">
              <a:defRPr/>
            </a:pPr>
            <a:r>
              <a:rPr lang="pt-B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“Dispõe sobre a prescrição das ações contra a Fazenda Pública e dá outras providências”</a:t>
            </a:r>
            <a:r>
              <a:rPr lang="pt-BR" sz="2800" i="1" dirty="0">
                <a:cs typeface="Arial" charset="0"/>
              </a:rPr>
              <a:t>       </a:t>
            </a:r>
            <a:endParaRPr lang="pt-BR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  <p:sp>
        <p:nvSpPr>
          <p:cNvPr id="2" name="Oval 6">
            <a:extLst>
              <a:ext uri="{FF2B5EF4-FFF2-40B4-BE49-F238E27FC236}">
                <a16:creationId xmlns:a16="http://schemas.microsoft.com/office/drawing/2014/main" id="{6CB1AB17-0162-51C7-8851-910BFC752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7364" y="3283910"/>
            <a:ext cx="4752960" cy="64918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pt-B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Cancelamento RAP &gt; CA</a:t>
            </a:r>
          </a:p>
        </p:txBody>
      </p:sp>
      <p:sp>
        <p:nvSpPr>
          <p:cNvPr id="3" name="Explosão: 8 Pontos 2">
            <a:extLst>
              <a:ext uri="{FF2B5EF4-FFF2-40B4-BE49-F238E27FC236}">
                <a16:creationId xmlns:a16="http://schemas.microsoft.com/office/drawing/2014/main" id="{2C439CE5-1B84-B7B9-DB4F-9AE04F1A7894}"/>
              </a:ext>
            </a:extLst>
          </p:cNvPr>
          <p:cNvSpPr/>
          <p:nvPr/>
        </p:nvSpPr>
        <p:spPr>
          <a:xfrm>
            <a:off x="7103165" y="993911"/>
            <a:ext cx="2451652" cy="91440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ATENÇÃO!!!</a:t>
            </a:r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9896FC31-3A82-BDEB-FC10-01449151F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35" y="65083"/>
            <a:ext cx="11820937" cy="4157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80"/>
              </a:gs>
              <a:gs pos="50000">
                <a:srgbClr val="FFFFFF"/>
              </a:gs>
              <a:gs pos="100000">
                <a:srgbClr val="00808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pt-BR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BOAS PRÁTICAS</a:t>
            </a:r>
          </a:p>
        </p:txBody>
      </p: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35E37F40-EDA7-825B-E215-44173128F7A2}"/>
              </a:ext>
            </a:extLst>
          </p:cNvPr>
          <p:cNvCxnSpPr>
            <a:cxnSpLocks/>
          </p:cNvCxnSpPr>
          <p:nvPr/>
        </p:nvCxnSpPr>
        <p:spPr>
          <a:xfrm>
            <a:off x="6453809" y="3283910"/>
            <a:ext cx="1060173" cy="1301342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027">
            <a:extLst>
              <a:ext uri="{FF2B5EF4-FFF2-40B4-BE49-F238E27FC236}">
                <a16:creationId xmlns:a16="http://schemas.microsoft.com/office/drawing/2014/main" id="{AE754C44-9CC3-AACE-E425-207D93E73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5702" y="68653"/>
            <a:ext cx="2087209" cy="46166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Restos a Pagar</a:t>
            </a:r>
            <a:endParaRPr lang="pt-BR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animBg="1"/>
      <p:bldP spid="6149" grpId="1" animBg="1"/>
      <p:bldP spid="12" grpId="0" animBg="1"/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6" name="Rectangle 2">
            <a:extLst>
              <a:ext uri="{FF2B5EF4-FFF2-40B4-BE49-F238E27FC236}">
                <a16:creationId xmlns:a16="http://schemas.microsoft.com/office/drawing/2014/main" id="{F334B4BF-D263-458C-9D3A-A990D0583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530" y="1654172"/>
            <a:ext cx="11913705" cy="510222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pt-B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Exemplo:</a:t>
            </a:r>
            <a:r>
              <a:rPr lang="pt-BR" dirty="0">
                <a:solidFill>
                  <a:srgbClr val="FF0000"/>
                </a:solidFill>
                <a:latin typeface="Arial" pitchFamily="34" charset="0"/>
                <a:cs typeface="Arial" charset="0"/>
              </a:rPr>
              <a:t> </a:t>
            </a:r>
          </a:p>
          <a:p>
            <a:pPr eaLnBrk="1" hangingPunct="1">
              <a:defRPr/>
            </a:pPr>
            <a:endParaRPr lang="pt-B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  <a:p>
            <a:pPr eaLnBrk="1" hangingPunct="1">
              <a:defRPr/>
            </a:pPr>
            <a:r>
              <a:rPr lang="pt-BR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DCxL</a:t>
            </a:r>
            <a:r>
              <a:rPr lang="pt-B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 = </a:t>
            </a:r>
            <a:r>
              <a:rPr lang="pt-BR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DCxB</a:t>
            </a:r>
            <a:r>
              <a:rPr lang="pt-B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 – RAPL – RAPÑL(n-1) – DOF</a:t>
            </a:r>
            <a:r>
              <a:rPr lang="pt-BR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, onde:</a:t>
            </a:r>
          </a:p>
          <a:p>
            <a:pPr eaLnBrk="1" hangingPunct="1">
              <a:defRPr/>
            </a:pPr>
            <a:endParaRPr lang="pt-BR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pt-BR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DCxL</a:t>
            </a:r>
            <a:r>
              <a:rPr lang="pt-BR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 = Disponibilidade de Caixa Líquida</a:t>
            </a:r>
            <a:r>
              <a:rPr lang="pt-BR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*</a:t>
            </a:r>
            <a:r>
              <a:rPr lang="pt-BR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, </a:t>
            </a:r>
            <a:endParaRPr lang="pt-BR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pt-BR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pt-BR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DCxB</a:t>
            </a:r>
            <a:r>
              <a:rPr lang="pt-BR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 = Disponibilidade de Caixa Bruta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pt-BR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pt-BR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RAPL = RAP Liquidados (do exercício e de exercícios anteriores)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pt-BR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pt-BR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RAPÑL(n-1) = RAP Não Liquidados de exercícios anteriores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pt-BR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pt-BR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DOF = Demais Obrigações Financeiras</a:t>
            </a:r>
            <a:endParaRPr lang="pt-B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A824C562-42EF-41A0-AEB4-E2D14D13E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530" y="624095"/>
            <a:ext cx="11555896" cy="7429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APURAÇÃO DA DISPONIBILIDADE FINANCEIRA</a:t>
            </a:r>
          </a:p>
          <a:p>
            <a:pPr algn="ctr">
              <a:defRPr/>
            </a:pPr>
            <a:r>
              <a:rPr lang="pt-BR" sz="15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e o Restos a Pagar</a:t>
            </a: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7DE00035-D456-4007-8E19-2F82BE2BA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9078" y="2832458"/>
            <a:ext cx="2016000" cy="11334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pt-BR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*</a:t>
            </a:r>
            <a:r>
              <a:rPr lang="pt-BR" sz="1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que é o limite para </a:t>
            </a:r>
          </a:p>
          <a:p>
            <a:pPr algn="ctr">
              <a:defRPr/>
            </a:pPr>
            <a:r>
              <a:rPr lang="pt-BR" sz="1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inscrição RAP </a:t>
            </a:r>
          </a:p>
          <a:p>
            <a:pPr algn="ctr">
              <a:defRPr/>
            </a:pPr>
            <a:r>
              <a:rPr lang="pt-BR" sz="1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não Processado</a:t>
            </a:r>
            <a:r>
              <a:rPr lang="pt-BR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.</a:t>
            </a:r>
          </a:p>
        </p:txBody>
      </p:sp>
      <p:sp>
        <p:nvSpPr>
          <p:cNvPr id="2" name="AutoShape 3">
            <a:extLst>
              <a:ext uri="{FF2B5EF4-FFF2-40B4-BE49-F238E27FC236}">
                <a16:creationId xmlns:a16="http://schemas.microsoft.com/office/drawing/2014/main" id="{8EB0C96B-87FE-770B-8F97-D430BA3C3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35" y="65083"/>
            <a:ext cx="11820937" cy="4157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80"/>
              </a:gs>
              <a:gs pos="50000">
                <a:srgbClr val="FFFFFF"/>
              </a:gs>
              <a:gs pos="100000">
                <a:srgbClr val="00808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pt-BR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BOAS PRÁTICAS</a:t>
            </a: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808B2796-7B29-E1A5-C804-8BCC252E7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9078" y="4162725"/>
            <a:ext cx="1830470" cy="976509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Obs.</a:t>
            </a:r>
          </a:p>
          <a:p>
            <a:pPr algn="ctr">
              <a:defRPr/>
            </a:pPr>
            <a:r>
              <a:rPr lang="pt-BR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Por  Fontes de</a:t>
            </a:r>
          </a:p>
          <a:p>
            <a:pPr algn="ctr">
              <a:defRPr/>
            </a:pPr>
            <a:r>
              <a:rPr lang="pt-BR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Recursos</a:t>
            </a:r>
            <a:endParaRPr lang="pt-BR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E2D602AB-C54D-B070-97C8-FA17D750C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0470" y="1455126"/>
            <a:ext cx="5963478" cy="452716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scene3d>
            <a:camera prst="isometricOffAxis1Right"/>
            <a:lightRig rig="threePt" dir="t"/>
          </a:scene3d>
        </p:spPr>
        <p:txBody>
          <a:bodyPr wrap="none" anchor="ctr"/>
          <a:lstStyle/>
          <a:p>
            <a:pPr algn="ctr" eaLnBrk="0" hangingPunct="0">
              <a:defRPr/>
            </a:pPr>
            <a:r>
              <a:rPr lang="pt-BR" sz="1600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Despesas do Exercício/RAP x Disponibilidade de Caixa</a:t>
            </a:r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49210D48-BFD0-D7E7-6D0D-287F8B59D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7861" y="3231810"/>
            <a:ext cx="3737114" cy="68054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80"/>
              </a:gs>
              <a:gs pos="50000">
                <a:srgbClr val="FFFFFF"/>
              </a:gs>
              <a:gs pos="100000">
                <a:srgbClr val="008080"/>
              </a:gs>
            </a:gsLst>
            <a:lin ang="5400000" scaled="1"/>
          </a:gradFill>
          <a:ln w="9525">
            <a:solidFill>
              <a:schemeClr val="accent1"/>
            </a:solidFill>
            <a:round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107763" dir="2700000" algn="ctr" rotWithShape="0">
              <a:schemeClr val="bg2"/>
            </a:outerShdw>
          </a:effectLst>
          <a:scene3d>
            <a:camera prst="isometricOffAxis1Right"/>
            <a:lightRig rig="threePt" dir="t"/>
          </a:scene3d>
        </p:spPr>
        <p:txBody>
          <a:bodyPr wrap="none" anchor="ctr"/>
          <a:lstStyle/>
          <a:p>
            <a:pPr algn="ctr">
              <a:defRPr/>
            </a:pPr>
            <a:r>
              <a:rPr lang="pt-BR" sz="2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Gestão Ativa de Caixa</a:t>
            </a: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BB70BBF8-DB6E-4C46-D19B-4A57B74B3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53754" y="5415056"/>
            <a:ext cx="2497718" cy="976509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pt-BR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É possível a gestão </a:t>
            </a:r>
          </a:p>
          <a:p>
            <a:pPr algn="ctr">
              <a:defRPr/>
            </a:pPr>
            <a:r>
              <a:rPr lang="pt-BR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apresentar </a:t>
            </a:r>
          </a:p>
          <a:p>
            <a:pPr algn="ctr">
              <a:defRPr/>
            </a:pPr>
            <a:r>
              <a:rPr lang="pt-BR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Déficit Orçamentário?</a:t>
            </a:r>
            <a:endParaRPr lang="pt-BR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15300EA2-210B-7051-1630-7F4CE3787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857" y="5977089"/>
            <a:ext cx="8835397" cy="73116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pt-BR" sz="1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Demonstrativo da Disponibilidade de Caixa e dos Restos a Pagar </a:t>
            </a:r>
          </a:p>
          <a:p>
            <a:pPr algn="ctr">
              <a:defRPr/>
            </a:pPr>
            <a:r>
              <a:rPr lang="pt-BR" sz="1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(Anexo 5) LRF arts. 42; 55, III “a” e “b”; 50 I; 25 § 1º,IV “c”; 1º § 1º; 9º - (RFG)</a:t>
            </a:r>
          </a:p>
        </p:txBody>
      </p:sp>
      <p:sp>
        <p:nvSpPr>
          <p:cNvPr id="11" name="Faixa de Opções: Inclinada para Cima 10">
            <a:extLst>
              <a:ext uri="{FF2B5EF4-FFF2-40B4-BE49-F238E27FC236}">
                <a16:creationId xmlns:a16="http://schemas.microsoft.com/office/drawing/2014/main" id="{00425E54-4ABF-9A24-1428-D9034FEDA418}"/>
              </a:ext>
            </a:extLst>
          </p:cNvPr>
          <p:cNvSpPr/>
          <p:nvPr/>
        </p:nvSpPr>
        <p:spPr>
          <a:xfrm>
            <a:off x="1431225" y="1193514"/>
            <a:ext cx="3180522" cy="929879"/>
          </a:xfrm>
          <a:prstGeom prst="ribbon2">
            <a:avLst/>
          </a:prstGeom>
          <a:solidFill>
            <a:schemeClr val="tx1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PFCEMD</a:t>
            </a:r>
          </a:p>
          <a:p>
            <a:pPr algn="ctr"/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Operacional??</a:t>
            </a:r>
          </a:p>
        </p:txBody>
      </p:sp>
    </p:spTree>
    <p:extLst>
      <p:ext uri="{BB962C8B-B14F-4D97-AF65-F5344CB8AC3E}">
        <p14:creationId xmlns:p14="http://schemas.microsoft.com/office/powerpoint/2010/main" val="333226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8202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250"/>
                                        <p:tgtEl>
                                          <p:spTgt spid="8202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250"/>
                                        <p:tgtEl>
                                          <p:spTgt spid="8202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250"/>
                                        <p:tgtEl>
                                          <p:spTgt spid="8202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2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250"/>
                                        <p:tgtEl>
                                          <p:spTgt spid="82022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25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25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25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250"/>
                            </p:stCondLst>
                            <p:childTnLst>
                              <p:par>
                                <p:cTn id="4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4" grpId="0" animBg="1"/>
      <p:bldP spid="6" grpId="0" animBg="1"/>
      <p:bldP spid="7" grpId="0" animBg="1"/>
      <p:bldP spid="9" grpId="0" animBg="1"/>
      <p:bldP spid="9" grpId="1" animBg="1"/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2C88C-ABDD-6AFB-7FD4-132E29B4C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>
            <a:extLst>
              <a:ext uri="{FF2B5EF4-FFF2-40B4-BE49-F238E27FC236}">
                <a16:creationId xmlns:a16="http://schemas.microsoft.com/office/drawing/2014/main" id="{83476753-25F1-344D-52E8-5AF2F2081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7264" y="83820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>
              <a:solidFill>
                <a:srgbClr val="FFFF00"/>
              </a:solidFill>
            </a:endParaRPr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4BD01240-20A1-35AF-0E30-F51AEF5B6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088" y="1087914"/>
            <a:ext cx="10098155" cy="295399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80"/>
              </a:gs>
              <a:gs pos="50000">
                <a:srgbClr val="FFFFFF"/>
              </a:gs>
              <a:gs pos="100000">
                <a:srgbClr val="00808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pt-BR" sz="2400" dirty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OBRIGAÇÕES PREVIDENCIÁRIAS  </a:t>
            </a:r>
          </a:p>
          <a:p>
            <a:pPr>
              <a:defRPr/>
            </a:pPr>
            <a:endParaRPr lang="pt-BR" sz="2400" i="1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  <a:p>
            <a:pPr algn="just">
              <a:defRPr/>
            </a:pPr>
            <a:r>
              <a:rPr lang="pt-BR" sz="2400" dirty="0">
                <a:latin typeface="Arial" pitchFamily="34" charset="0"/>
                <a:cs typeface="Arial" charset="0"/>
              </a:rPr>
              <a:t> A </a:t>
            </a:r>
            <a:r>
              <a:rPr lang="pt-BR" sz="2400" b="1" dirty="0">
                <a:solidFill>
                  <a:srgbClr val="002060"/>
                </a:solidFill>
                <a:latin typeface="Arial" pitchFamily="34" charset="0"/>
                <a:cs typeface="Arial" charset="0"/>
              </a:rPr>
              <a:t>Avaliação Atuarial </a:t>
            </a:r>
            <a:r>
              <a:rPr lang="pt-BR" sz="2400" dirty="0">
                <a:latin typeface="Arial" pitchFamily="34" charset="0"/>
                <a:cs typeface="Arial" charset="0"/>
              </a:rPr>
              <a:t>é o instrumento e </a:t>
            </a:r>
            <a:r>
              <a:rPr lang="pt-BR" sz="2400" b="1" u="sng" dirty="0">
                <a:latin typeface="Arial" pitchFamily="34" charset="0"/>
                <a:cs typeface="Arial" charset="0"/>
              </a:rPr>
              <a:t>documento contábil hábil</a:t>
            </a:r>
            <a:r>
              <a:rPr lang="pt-BR" sz="2400" dirty="0">
                <a:latin typeface="Arial" pitchFamily="34" charset="0"/>
                <a:cs typeface="Arial" charset="0"/>
              </a:rPr>
              <a:t> e </a:t>
            </a:r>
          </a:p>
          <a:p>
            <a:pPr algn="just">
              <a:defRPr/>
            </a:pPr>
            <a:r>
              <a:rPr lang="pt-BR" sz="2400" b="1" u="sng" dirty="0">
                <a:latin typeface="Arial" pitchFamily="34" charset="0"/>
                <a:cs typeface="Arial" charset="0"/>
              </a:rPr>
              <a:t>competente</a:t>
            </a:r>
            <a:r>
              <a:rPr lang="pt-BR" sz="2400" dirty="0">
                <a:latin typeface="Arial" pitchFamily="34" charset="0"/>
                <a:cs typeface="Arial" charset="0"/>
              </a:rPr>
              <a:t> à </a:t>
            </a:r>
            <a:r>
              <a:rPr lang="pt-BR" sz="2400" b="1" u="sng" dirty="0">
                <a:solidFill>
                  <a:srgbClr val="C00000"/>
                </a:solidFill>
                <a:latin typeface="Arial" pitchFamily="34" charset="0"/>
                <a:cs typeface="Arial" charset="0"/>
              </a:rPr>
              <a:t>validação do registro 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da Provisão Matemática</a:t>
            </a:r>
            <a:r>
              <a:rPr lang="pt-BR" sz="2400" dirty="0">
                <a:latin typeface="Arial" pitchFamily="34" charset="0"/>
                <a:cs typeface="Arial" charset="0"/>
              </a:rPr>
              <a:t>, </a:t>
            </a:r>
          </a:p>
          <a:p>
            <a:pPr algn="just">
              <a:defRPr/>
            </a:pPr>
            <a:r>
              <a:rPr lang="pt-BR" sz="2400" dirty="0">
                <a:latin typeface="Arial" pitchFamily="34" charset="0"/>
                <a:cs typeface="Arial" charset="0"/>
              </a:rPr>
              <a:t>espelhando esta o valor presente da necessidade total de recursos </a:t>
            </a:r>
          </a:p>
          <a:p>
            <a:pPr algn="just">
              <a:defRPr/>
            </a:pPr>
            <a:r>
              <a:rPr lang="pt-BR" sz="2400" dirty="0">
                <a:latin typeface="Arial" pitchFamily="34" charset="0"/>
                <a:cs typeface="Arial" charset="0"/>
              </a:rPr>
              <a:t>financeiros  na data-base considerada, para dar suporte ao plano</a:t>
            </a:r>
          </a:p>
          <a:p>
            <a:pPr algn="just">
              <a:defRPr/>
            </a:pPr>
            <a:r>
              <a:rPr lang="pt-BR" sz="2400" dirty="0">
                <a:latin typeface="Arial" pitchFamily="34" charset="0"/>
                <a:cs typeface="Arial" charset="0"/>
              </a:rPr>
              <a:t>de benefícios,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calculados atuarialmente</a:t>
            </a:r>
            <a:r>
              <a:rPr lang="pt-BR" sz="2400" dirty="0">
                <a:latin typeface="Arial" pitchFamily="34" charset="0"/>
                <a:cs typeface="Arial" charset="0"/>
              </a:rPr>
              <a:t>.</a:t>
            </a:r>
            <a:endParaRPr lang="pt-B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2" name="AutoShape 3">
            <a:extLst>
              <a:ext uri="{FF2B5EF4-FFF2-40B4-BE49-F238E27FC236}">
                <a16:creationId xmlns:a16="http://schemas.microsoft.com/office/drawing/2014/main" id="{1AD0422C-1765-9248-0F5F-E00197156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35" y="37787"/>
            <a:ext cx="11820937" cy="9096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80"/>
              </a:gs>
              <a:gs pos="50000">
                <a:srgbClr val="FFFFFF"/>
              </a:gs>
              <a:gs pos="100000">
                <a:srgbClr val="00808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pt-BR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BOAS PRÁTICAS</a:t>
            </a: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034ADAED-7654-6379-B4A5-F1F497AC7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392" y="4182403"/>
            <a:ext cx="9978886" cy="263781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80"/>
              </a:gs>
              <a:gs pos="50000">
                <a:srgbClr val="FFFFFF"/>
              </a:gs>
              <a:gs pos="100000">
                <a:srgbClr val="00808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just">
              <a:defRPr/>
            </a:pPr>
            <a:endParaRPr lang="pt-BR" b="1" dirty="0">
              <a:latin typeface="Arial" pitchFamily="34" charset="0"/>
              <a:cs typeface="Arial" charset="0"/>
            </a:endParaRPr>
          </a:p>
          <a:p>
            <a:pPr algn="just">
              <a:defRPr/>
            </a:pPr>
            <a:r>
              <a:rPr lang="pt-BR" sz="2000" b="1" dirty="0">
                <a:latin typeface="Arial" pitchFamily="34" charset="0"/>
                <a:cs typeface="Arial" charset="0"/>
              </a:rPr>
              <a:t>Pela importância, </a:t>
            </a:r>
            <a:r>
              <a:rPr lang="pt-BR" sz="2000" b="1" dirty="0">
                <a:solidFill>
                  <a:srgbClr val="C00000"/>
                </a:solidFill>
                <a:latin typeface="Arial" pitchFamily="34" charset="0"/>
                <a:cs typeface="Arial" charset="0"/>
              </a:rPr>
              <a:t>é </a:t>
            </a:r>
            <a:r>
              <a:rPr lang="pt-BR" sz="2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recomendada</a:t>
            </a:r>
            <a:r>
              <a:rPr lang="pt-BR" sz="2000" b="1" dirty="0">
                <a:solidFill>
                  <a:srgbClr val="C00000"/>
                </a:solidFill>
                <a:latin typeface="Arial" pitchFamily="34" charset="0"/>
                <a:cs typeface="Arial" charset="0"/>
              </a:rPr>
              <a:t> a elaboração de análise comparativa dos</a:t>
            </a:r>
          </a:p>
          <a:p>
            <a:pPr algn="just">
              <a:defRPr/>
            </a:pPr>
            <a:r>
              <a:rPr lang="pt-BR" sz="2000" b="1" dirty="0">
                <a:solidFill>
                  <a:srgbClr val="C00000"/>
                </a:solidFill>
                <a:latin typeface="Arial" pitchFamily="34" charset="0"/>
                <a:cs typeface="Arial" charset="0"/>
              </a:rPr>
              <a:t>resultados das três últimas avaliações atuariais </a:t>
            </a:r>
            <a:r>
              <a:rPr lang="pt-BR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visando detectar ocorrências </a:t>
            </a:r>
          </a:p>
          <a:p>
            <a:pPr algn="just">
              <a:defRPr/>
            </a:pPr>
            <a:r>
              <a:rPr lang="pt-BR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de variações significativas de valores. </a:t>
            </a:r>
          </a:p>
          <a:p>
            <a:pPr algn="just">
              <a:defRPr/>
            </a:pPr>
            <a:endParaRPr lang="pt-BR" sz="2000" b="1" dirty="0">
              <a:latin typeface="Arial" pitchFamily="34" charset="0"/>
              <a:cs typeface="Arial" charset="0"/>
            </a:endParaRPr>
          </a:p>
          <a:p>
            <a:pPr algn="just">
              <a:defRPr/>
            </a:pPr>
            <a:r>
              <a:rPr lang="pt-BR" sz="2000" b="1" dirty="0">
                <a:solidFill>
                  <a:srgbClr val="C00000"/>
                </a:solidFill>
                <a:latin typeface="Arial" pitchFamily="34" charset="0"/>
                <a:cs typeface="Arial" charset="0"/>
              </a:rPr>
              <a:t>Se constatadas</a:t>
            </a:r>
            <a:r>
              <a:rPr lang="pt-BR" sz="2000" b="1" dirty="0">
                <a:latin typeface="Arial" pitchFamily="34" charset="0"/>
                <a:cs typeface="Arial" charset="0"/>
              </a:rPr>
              <a:t>, estas deverão </a:t>
            </a:r>
            <a:r>
              <a:rPr lang="pt-BR" sz="2000" b="1" dirty="0">
                <a:solidFill>
                  <a:srgbClr val="C00000"/>
                </a:solidFill>
                <a:latin typeface="Arial" pitchFamily="34" charset="0"/>
                <a:cs typeface="Arial" charset="0"/>
              </a:rPr>
              <a:t>ser objeto de investigação </a:t>
            </a:r>
            <a:r>
              <a:rPr lang="pt-BR" sz="2000" b="1" dirty="0">
                <a:latin typeface="Arial" pitchFamily="34" charset="0"/>
                <a:cs typeface="Arial" charset="0"/>
              </a:rPr>
              <a:t>e, por conseguinte, </a:t>
            </a:r>
          </a:p>
          <a:p>
            <a:pPr algn="just">
              <a:defRPr/>
            </a:pPr>
            <a:r>
              <a:rPr lang="pt-BR" sz="2000" b="1" dirty="0">
                <a:latin typeface="Arial" pitchFamily="34" charset="0"/>
                <a:cs typeface="Arial" charset="0"/>
              </a:rPr>
              <a:t>os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esclarecimentos atuariais </a:t>
            </a:r>
            <a:r>
              <a:rPr lang="pt-BR" sz="2000" b="1" dirty="0">
                <a:latin typeface="Arial" pitchFamily="34" charset="0"/>
                <a:cs typeface="Arial" charset="0"/>
              </a:rPr>
              <a:t>respectivos, </a:t>
            </a:r>
            <a:r>
              <a:rPr lang="pt-BR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constar</a:t>
            </a:r>
            <a:r>
              <a:rPr lang="pt-BR" sz="2000" b="1" dirty="0">
                <a:latin typeface="Arial" pitchFamily="34" charset="0"/>
                <a:cs typeface="Arial" charset="0"/>
              </a:rPr>
              <a:t>  de </a:t>
            </a:r>
            <a:r>
              <a:rPr lang="pt-BR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notas explicativas </a:t>
            </a:r>
            <a:r>
              <a:rPr lang="pt-BR" sz="2000" b="1" dirty="0">
                <a:latin typeface="Arial" pitchFamily="34" charset="0"/>
                <a:cs typeface="Arial" charset="0"/>
              </a:rPr>
              <a:t>que </a:t>
            </a:r>
          </a:p>
          <a:p>
            <a:pPr algn="just">
              <a:defRPr/>
            </a:pPr>
            <a:r>
              <a:rPr lang="pt-BR" sz="2000" b="1" dirty="0">
                <a:latin typeface="Arial" pitchFamily="34" charset="0"/>
                <a:cs typeface="Arial" charset="0"/>
              </a:rPr>
              <a:t>acompanham as demonstrações contábeis publicadas pelo RPPS ao </a:t>
            </a:r>
          </a:p>
          <a:p>
            <a:pPr algn="just">
              <a:defRPr/>
            </a:pPr>
            <a:r>
              <a:rPr lang="pt-BR" sz="2000" b="1" dirty="0">
                <a:latin typeface="Arial" pitchFamily="34" charset="0"/>
                <a:cs typeface="Arial" charset="0"/>
              </a:rPr>
              <a:t>final do exercício.</a:t>
            </a:r>
          </a:p>
          <a:p>
            <a:pPr>
              <a:defRPr/>
            </a:pPr>
            <a:endParaRPr lang="pt-B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5" name="Oval 6">
            <a:extLst>
              <a:ext uri="{FF2B5EF4-FFF2-40B4-BE49-F238E27FC236}">
                <a16:creationId xmlns:a16="http://schemas.microsoft.com/office/drawing/2014/main" id="{C60E4835-B1AB-DE2F-CA1D-D78436DAF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5965" y="5633"/>
            <a:ext cx="2408771" cy="1038701"/>
          </a:xfrm>
          <a:prstGeom prst="ellipse">
            <a:avLst/>
          </a:prstGeom>
          <a:solidFill>
            <a:schemeClr val="tx1"/>
          </a:solidFill>
          <a:ln w="9525">
            <a:solidFill>
              <a:srgbClr val="C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pt-BR" sz="14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Constar no </a:t>
            </a:r>
          </a:p>
          <a:p>
            <a:pPr algn="ctr">
              <a:defRPr/>
            </a:pPr>
            <a:r>
              <a:rPr lang="pt-BR" sz="14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Relatório de Administração!!</a:t>
            </a:r>
          </a:p>
        </p:txBody>
      </p:sp>
    </p:spTree>
    <p:extLst>
      <p:ext uri="{BB962C8B-B14F-4D97-AF65-F5344CB8AC3E}">
        <p14:creationId xmlns:p14="http://schemas.microsoft.com/office/powerpoint/2010/main" val="25168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1E220-DC9F-CA94-F080-7C3C79D3D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86BC86-9CC7-AF30-F27D-C3ABFC545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9591"/>
            <a:ext cx="10515600" cy="1325563"/>
          </a:xfrm>
        </p:spPr>
        <p:txBody>
          <a:bodyPr/>
          <a:lstStyle/>
          <a:p>
            <a:br>
              <a:rPr lang="pt-BR" dirty="0"/>
            </a:b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B1ABC86-8AEF-E22E-65D3-7260B87E5CD6}"/>
              </a:ext>
            </a:extLst>
          </p:cNvPr>
          <p:cNvSpPr txBox="1"/>
          <p:nvPr/>
        </p:nvSpPr>
        <p:spPr>
          <a:xfrm>
            <a:off x="165654" y="21308"/>
            <a:ext cx="115824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FUNDAMENTAÇÃO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(correlações)</a:t>
            </a:r>
            <a:endParaRPr lang="pt-B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4EC231C1-2C4C-E7FC-8CB3-ABA9BF46514E}"/>
              </a:ext>
            </a:extLst>
          </p:cNvPr>
          <p:cNvSpPr txBox="1">
            <a:spLocks/>
          </p:cNvSpPr>
          <p:nvPr/>
        </p:nvSpPr>
        <p:spPr>
          <a:xfrm>
            <a:off x="145775" y="624324"/>
            <a:ext cx="11940208" cy="62123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CRFB/88  (art. 30, III; 71);</a:t>
            </a:r>
            <a:endParaRPr lang="pt-BR" sz="17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 4.320 de 17.3.64 (art. 82§1º);</a:t>
            </a:r>
          </a:p>
          <a:p>
            <a:pPr algn="just"/>
            <a:r>
              <a:rPr lang="pt-BR" sz="1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LC 64 de 18.5.90 Estabelece casos de inelegibilidade</a:t>
            </a:r>
            <a:r>
              <a:rPr lang="pt-BR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t-BR" sz="1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sz="1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TCEs</a:t>
            </a:r>
            <a:r>
              <a:rPr lang="pt-BR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1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estão melhor quantificando possíveis danos ao erário) </a:t>
            </a:r>
            <a:endParaRPr lang="pt-BR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LC 101 de  04.5.00 (arts. 48, 56-58) &gt; LC 131/09;</a:t>
            </a:r>
          </a:p>
          <a:p>
            <a:r>
              <a:rPr lang="pt-BR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 201 de 27.02.67 (art. 1º, VI);</a:t>
            </a:r>
          </a:p>
          <a:p>
            <a:r>
              <a:rPr lang="pt-BR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 nº 10.028/00 – Lei dos Crimes Fiscais;</a:t>
            </a:r>
            <a:endParaRPr lang="pt-BR" sz="17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MCASP, 11ª ed. p/ 2025; MDF, 14ª ed. p/ 2025;</a:t>
            </a:r>
          </a:p>
          <a:p>
            <a:r>
              <a:rPr lang="pt-BR" sz="1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STN – Instruções de Procedimentos Contábeis – </a:t>
            </a:r>
            <a:r>
              <a:rPr lang="pt-BR" sz="17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IPCs</a:t>
            </a:r>
            <a:r>
              <a:rPr lang="pt-BR" sz="1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(00-16) &gt; IPC 01 </a:t>
            </a:r>
            <a:r>
              <a:rPr lang="pt-BR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Transferência de Saldos Contábeis e Controle de Restos a Pagar</a:t>
            </a:r>
            <a:r>
              <a:rPr lang="pt-BR" sz="1700" dirty="0"/>
              <a:t>; </a:t>
            </a:r>
            <a:r>
              <a:rPr lang="pt-BR" sz="1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IPC 03</a:t>
            </a:r>
            <a:r>
              <a:rPr lang="pt-BR" sz="1700" dirty="0">
                <a:solidFill>
                  <a:srgbClr val="002060"/>
                </a:solidFill>
              </a:rPr>
              <a:t> </a:t>
            </a:r>
            <a:r>
              <a:rPr lang="pt-BR" sz="17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Encerramento de Contas Contábeis no PCASP;</a:t>
            </a:r>
            <a:r>
              <a:rPr lang="pt-BR" sz="1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pt-BR" sz="1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CFC: NBC TSP: NBC TSP Estrutura Conceitual &gt; 01 – 34 (IPSAS) </a:t>
            </a:r>
          </a:p>
          <a:p>
            <a:pPr algn="just"/>
            <a:r>
              <a:rPr lang="pt-BR" sz="1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CFC: NBC TSP: “</a:t>
            </a:r>
            <a:r>
              <a:rPr lang="pt-BR" sz="17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  <a:r>
              <a:rPr lang="pt-BR" sz="1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pt-BR" sz="17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Políticas Contábeis, Mudança de Estimativa e Retificação de Erro</a:t>
            </a:r>
            <a:r>
              <a:rPr lang="pt-BR" sz="17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“25</a:t>
            </a:r>
            <a:r>
              <a:rPr lang="pt-BR" sz="1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pt-BR" sz="17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Evento Subsequente;</a:t>
            </a:r>
          </a:p>
          <a:p>
            <a:r>
              <a:rPr lang="pt-BR" sz="1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CFC: </a:t>
            </a:r>
            <a:r>
              <a:rPr lang="pt-BR" sz="17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CTSP 01 </a:t>
            </a:r>
            <a:r>
              <a:rPr lang="pt-BR" sz="1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Provisões, Passivos Contingentes, e Ativos Contingentes; </a:t>
            </a:r>
            <a:r>
              <a:rPr lang="pt-BR" sz="17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CTSP 02 </a:t>
            </a:r>
            <a:r>
              <a:rPr lang="pt-BR" sz="1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Notas Explicativas;</a:t>
            </a:r>
          </a:p>
          <a:p>
            <a:r>
              <a:rPr lang="pt-BR" sz="17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TCE-PR</a:t>
            </a:r>
            <a:r>
              <a:rPr lang="pt-BR" sz="17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&gt; </a:t>
            </a:r>
            <a:r>
              <a:rPr lang="pt-BR" sz="17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Instruções Normativas </a:t>
            </a:r>
            <a:r>
              <a:rPr lang="pt-BR" sz="17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IN; </a:t>
            </a:r>
            <a:r>
              <a:rPr lang="pt-BR" sz="17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Notas Técnicas </a:t>
            </a:r>
            <a:r>
              <a:rPr lang="pt-BR" sz="17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NT CGF (Coordenadoria-Geral de Fiscalização); </a:t>
            </a:r>
            <a:r>
              <a:rPr lang="pt-BR" sz="17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Instruções de Serviços</a:t>
            </a:r>
            <a:r>
              <a:rPr lang="pt-BR" sz="17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IS;</a:t>
            </a:r>
            <a:r>
              <a:rPr lang="pt-BR" sz="1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pt-BR" sz="1700" b="1" i="1" kern="0" dirty="0">
                <a:solidFill>
                  <a:srgbClr val="004F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Fundo Monetário Internacional – FMI </a:t>
            </a:r>
            <a:r>
              <a:rPr lang="pt-BR" sz="1700" kern="0" dirty="0">
                <a:ea typeface="Times New Roman" panose="02020603050405020304" pitchFamily="18" charset="0"/>
              </a:rPr>
              <a:t>– </a:t>
            </a:r>
            <a:r>
              <a:rPr lang="pt-BR" sz="17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Manual de Transparência Fiscal </a:t>
            </a:r>
            <a:r>
              <a:rPr lang="pt-BR" sz="17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(Código de boas práticas)</a:t>
            </a:r>
            <a:endParaRPr lang="pt-BR" sz="17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Dec. 10.540/20 </a:t>
            </a:r>
            <a:r>
              <a:rPr lang="pt-BR" sz="1700" b="1" i="1" u="sng" kern="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padrão mínimo de qualidade</a:t>
            </a:r>
            <a:r>
              <a:rPr lang="pt-BR" sz="17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pt-BR" sz="1700" kern="0" dirty="0">
                <a:ea typeface="Times New Roman" panose="02020603050405020304" pitchFamily="18" charset="0"/>
              </a:rPr>
              <a:t>do </a:t>
            </a:r>
            <a:r>
              <a:rPr lang="pt-BR" sz="1700" b="1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Sistema de Informações </a:t>
            </a:r>
            <a:r>
              <a:rPr lang="pt-BR" sz="1700" kern="0" dirty="0">
                <a:ea typeface="Times New Roman" panose="02020603050405020304" pitchFamily="18" charset="0"/>
              </a:rPr>
              <a:t>de </a:t>
            </a:r>
            <a:r>
              <a:rPr lang="pt-BR" sz="1700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Execução Orçamentária, Financeira, Administrativa e Controle;</a:t>
            </a:r>
            <a:r>
              <a:rPr lang="pt-BR" sz="1700" kern="0" dirty="0">
                <a:ea typeface="Times New Roman" panose="02020603050405020304" pitchFamily="18" charset="0"/>
              </a:rPr>
              <a:t> </a:t>
            </a:r>
          </a:p>
          <a:p>
            <a:r>
              <a:rPr lang="pt-BR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CNM, Notas Técnicas;</a:t>
            </a:r>
            <a:endParaRPr lang="pt-BR" sz="17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17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Meirelles, Hely Lopes, </a:t>
            </a:r>
            <a:r>
              <a:rPr lang="pt-BR" sz="1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Direito Municipal Brasileiro</a:t>
            </a:r>
            <a:r>
              <a:rPr lang="pt-BR" sz="17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Ed. Malheiros.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0C7DDD1-ACF6-38F9-96BE-D9C2BA985248}"/>
              </a:ext>
            </a:extLst>
          </p:cNvPr>
          <p:cNvSpPr txBox="1"/>
          <p:nvPr/>
        </p:nvSpPr>
        <p:spPr>
          <a:xfrm>
            <a:off x="8322364" y="23984"/>
            <a:ext cx="3750960" cy="1077218"/>
          </a:xfrm>
          <a:prstGeom prst="rect">
            <a:avLst/>
          </a:prstGeom>
          <a:solidFill>
            <a:srgbClr val="C5D3F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Port. STN/MF 807/2023 (550/24) institui o </a:t>
            </a:r>
            <a:r>
              <a:rPr lang="pt-BR" sz="16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Ranking da Qualidade da Informação Contábil e Fiscal </a:t>
            </a:r>
            <a:r>
              <a:rPr lang="pt-BR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</a:t>
            </a:r>
            <a:r>
              <a:rPr lang="pt-BR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Siconfi</a:t>
            </a:r>
            <a:r>
              <a:rPr lang="pt-BR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o prêmio Qualidade da Informação Contábil e Fiscal.</a:t>
            </a:r>
            <a:endParaRPr lang="pt-BR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24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1027">
            <a:extLst>
              <a:ext uri="{FF2B5EF4-FFF2-40B4-BE49-F238E27FC236}">
                <a16:creationId xmlns:a16="http://schemas.microsoft.com/office/drawing/2014/main" id="{0B4A479F-EA6C-07AB-B5A3-406118BF4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35" y="1093349"/>
            <a:ext cx="11211338" cy="769441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200" dirty="0"/>
              <a:t>É </a:t>
            </a:r>
            <a:r>
              <a:rPr lang="pt-BR" sz="2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vedado</a:t>
            </a:r>
            <a:r>
              <a:rPr lang="pt-BR" sz="2200" dirty="0"/>
              <a:t> aos municípios empenhar, </a:t>
            </a: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último mês do mandato </a:t>
            </a:r>
            <a:r>
              <a:rPr lang="pt-BR" sz="2200" dirty="0"/>
              <a:t>do prefeito, </a:t>
            </a:r>
            <a:r>
              <a:rPr lang="pt-BR" sz="2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mais do que o duodécimo da despesa prevista no orçamento vigente</a:t>
            </a:r>
            <a:r>
              <a:rPr lang="pt-BR" sz="2200" dirty="0"/>
              <a:t>. </a:t>
            </a:r>
            <a:r>
              <a:rPr lang="pt-BR" sz="2000" dirty="0"/>
              <a:t>(Art. 59, §1º, da Lei nº 4.320/64)</a:t>
            </a:r>
            <a:endParaRPr lang="pt-BR" sz="2000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266243" name="Text Box 1028">
            <a:extLst>
              <a:ext uri="{FF2B5EF4-FFF2-40B4-BE49-F238E27FC236}">
                <a16:creationId xmlns:a16="http://schemas.microsoft.com/office/drawing/2014/main" id="{3C8F71EF-13C4-EDFD-073A-D83DB4A3F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8361" y="3054626"/>
            <a:ext cx="7777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algn="just">
              <a:defRPr/>
            </a:pPr>
            <a:endParaRPr lang="pt-BR"/>
          </a:p>
        </p:txBody>
      </p:sp>
      <p:sp>
        <p:nvSpPr>
          <p:cNvPr id="266244" name="Text Box 1029">
            <a:extLst>
              <a:ext uri="{FF2B5EF4-FFF2-40B4-BE49-F238E27FC236}">
                <a16:creationId xmlns:a16="http://schemas.microsoft.com/office/drawing/2014/main" id="{AF1CEEE4-6452-19FC-0181-E2BA10CFD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0335" y="3113363"/>
            <a:ext cx="7416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>
              <a:defRPr/>
            </a:pPr>
            <a:endParaRPr lang="pt-BR"/>
          </a:p>
        </p:txBody>
      </p:sp>
      <p:sp>
        <p:nvSpPr>
          <p:cNvPr id="3" name="Rectangle 1027">
            <a:extLst>
              <a:ext uri="{FF2B5EF4-FFF2-40B4-BE49-F238E27FC236}">
                <a16:creationId xmlns:a16="http://schemas.microsoft.com/office/drawing/2014/main" id="{4D2749A4-14CB-5D1B-C619-31E840021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935" y="1962029"/>
            <a:ext cx="11211338" cy="769441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200" dirty="0"/>
              <a:t>Nos </a:t>
            </a:r>
            <a:r>
              <a:rPr lang="pt-B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últimos 120 dias </a:t>
            </a:r>
            <a:r>
              <a:rPr lang="pt-BR" sz="2200" dirty="0"/>
              <a:t>antes do final do mandato do chefe do Poder Executivo, </a:t>
            </a:r>
            <a:r>
              <a:rPr lang="pt-BR" sz="2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 vedada a contratação de operação de crédito</a:t>
            </a:r>
            <a:r>
              <a:rPr lang="pt-BR" sz="2200" dirty="0"/>
              <a:t>. (</a:t>
            </a:r>
            <a:r>
              <a:rPr lang="pt-BR" sz="2000" dirty="0"/>
              <a:t>Art.15 da </a:t>
            </a:r>
            <a:r>
              <a:rPr lang="pt-BR" sz="2000" dirty="0" err="1"/>
              <a:t>Res.nº</a:t>
            </a:r>
            <a:r>
              <a:rPr lang="pt-BR" sz="2000" dirty="0"/>
              <a:t> 43/2001 – SF)</a:t>
            </a:r>
            <a:endParaRPr lang="pt-BR" sz="2000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ectangle 1027">
            <a:extLst>
              <a:ext uri="{FF2B5EF4-FFF2-40B4-BE49-F238E27FC236}">
                <a16:creationId xmlns:a16="http://schemas.microsoft.com/office/drawing/2014/main" id="{AE8D0CAD-9ED6-E30C-B3F6-B9778927B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335" y="2784989"/>
            <a:ext cx="11211338" cy="738664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Vedado</a:t>
            </a:r>
            <a:r>
              <a:rPr lang="pt-BR" sz="2200" dirty="0"/>
              <a:t> extrapolar o </a:t>
            </a:r>
            <a:r>
              <a:rPr lang="pt-BR" sz="2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limite de despesa total com pessoal </a:t>
            </a:r>
            <a:r>
              <a:rPr lang="pt-BR" sz="2200" dirty="0"/>
              <a:t>no último ano de mandato </a:t>
            </a:r>
            <a:r>
              <a:rPr lang="pt-BR" sz="2000" dirty="0"/>
              <a:t>(180 dias do final do mandato) CP Art.359-G; LRF arts.19III, 20III(</a:t>
            </a:r>
            <a:r>
              <a:rPr lang="pt-BR" sz="2000" dirty="0" err="1"/>
              <a:t>a,b</a:t>
            </a:r>
            <a:r>
              <a:rPr lang="pt-BR" sz="2000" dirty="0"/>
              <a:t>), 21III, 22§ú, 23,§4º, 59,§1º II, 63.</a:t>
            </a:r>
            <a:endParaRPr lang="pt-BR" sz="2000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Rectangle 1027">
            <a:extLst>
              <a:ext uri="{FF2B5EF4-FFF2-40B4-BE49-F238E27FC236}">
                <a16:creationId xmlns:a16="http://schemas.microsoft.com/office/drawing/2014/main" id="{059CA0B2-71F5-17DB-F2F1-C4B25A218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735" y="3607949"/>
            <a:ext cx="11211338" cy="738664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Vedado</a:t>
            </a:r>
            <a:r>
              <a:rPr lang="pt-BR" sz="2200" dirty="0"/>
              <a:t> extrapolar os </a:t>
            </a:r>
            <a:r>
              <a:rPr lang="pt-BR" sz="2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limites da dívida pública consolidada </a:t>
            </a:r>
            <a:r>
              <a:rPr lang="pt-BR" sz="2200" dirty="0"/>
              <a:t>no último ano de mandato </a:t>
            </a:r>
            <a:r>
              <a:rPr lang="pt-BR" sz="2000" dirty="0"/>
              <a:t>(se no primeiro quadrimestre do último ano). (Art. 31, § 3º, LRF, nos dois últimos quadrimestres)</a:t>
            </a:r>
            <a:endParaRPr lang="pt-BR" sz="2000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1027">
            <a:extLst>
              <a:ext uri="{FF2B5EF4-FFF2-40B4-BE49-F238E27FC236}">
                <a16:creationId xmlns:a16="http://schemas.microsoft.com/office/drawing/2014/main" id="{632AFFAB-F82B-BCEA-5530-91D263CBD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135" y="4491869"/>
            <a:ext cx="11211338" cy="769441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Vedada</a:t>
            </a:r>
            <a:r>
              <a:rPr lang="pt-BR" sz="2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contratação de Operação de Crédito por Antecipação de Receita Orçamentária </a:t>
            </a:r>
            <a:r>
              <a:rPr lang="pt-BR" sz="2200" dirty="0"/>
              <a:t>(ARO) no último ano de mandato</a:t>
            </a:r>
            <a:r>
              <a:rPr lang="pt-BR" sz="2000" dirty="0"/>
              <a:t>. (Art.38, IV, b, LRF c/c Art. 15, § 2º da Res. nº 43/2001 SF)</a:t>
            </a:r>
            <a:endParaRPr lang="pt-BR" sz="2000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1027">
            <a:extLst>
              <a:ext uri="{FF2B5EF4-FFF2-40B4-BE49-F238E27FC236}">
                <a16:creationId xmlns:a16="http://schemas.microsoft.com/office/drawing/2014/main" id="{38CE810E-115F-537F-C0EB-C14BAF4DD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535" y="5497709"/>
            <a:ext cx="11211338" cy="1107996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Vedado</a:t>
            </a:r>
            <a:r>
              <a:rPr lang="pt-BR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empenhar, no primeiro semestre do ano de eleição</a:t>
            </a:r>
            <a:r>
              <a:rPr lang="pt-B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BR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despesas com publicidade </a:t>
            </a: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excedam a 6 vezes média mensal dos valores empenhados e não cancelados nos três últimos anos que antecedem o pleito</a:t>
            </a:r>
            <a:r>
              <a:rPr lang="pt-BR" sz="2200" dirty="0"/>
              <a:t> </a:t>
            </a:r>
            <a:r>
              <a:rPr lang="pt-BR" sz="2000" dirty="0"/>
              <a:t>(Redação dada pela Lei nº 14.356, de 2022 - Art. 73, VII, LE)</a:t>
            </a:r>
            <a:endParaRPr lang="pt-BR" sz="2000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AutoShape 3">
            <a:extLst>
              <a:ext uri="{FF2B5EF4-FFF2-40B4-BE49-F238E27FC236}">
                <a16:creationId xmlns:a16="http://schemas.microsoft.com/office/drawing/2014/main" id="{D22DE539-9334-2312-EDA6-312B47B0D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35" y="51435"/>
            <a:ext cx="11820937" cy="9096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080"/>
              </a:gs>
              <a:gs pos="50000">
                <a:srgbClr val="FFFFFF"/>
              </a:gs>
              <a:gs pos="100000">
                <a:srgbClr val="00808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CUIDADOS ESPECIAS</a:t>
            </a:r>
          </a:p>
          <a:p>
            <a:pPr algn="ctr">
              <a:defRPr/>
            </a:pPr>
            <a:r>
              <a:rPr lang="pt-B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E OUTRAS SITUAÇÕES DE ACOMPANHAMENTO</a:t>
            </a:r>
            <a:endParaRPr lang="pt-BR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2" name="Oval 6">
            <a:extLst>
              <a:ext uri="{FF2B5EF4-FFF2-40B4-BE49-F238E27FC236}">
                <a16:creationId xmlns:a16="http://schemas.microsoft.com/office/drawing/2014/main" id="{67ED74C6-5B0D-50D9-5526-1E6EFA3CE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5965" y="5633"/>
            <a:ext cx="2408771" cy="1038701"/>
          </a:xfrm>
          <a:prstGeom prst="ellipse">
            <a:avLst/>
          </a:prstGeom>
          <a:solidFill>
            <a:schemeClr val="tx1"/>
          </a:solidFill>
          <a:ln w="9525">
            <a:solidFill>
              <a:srgbClr val="C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pt-BR" sz="14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Constar no </a:t>
            </a:r>
          </a:p>
          <a:p>
            <a:pPr algn="ctr">
              <a:defRPr/>
            </a:pPr>
            <a:r>
              <a:rPr lang="pt-BR" sz="14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Relatório de Administração!!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8D5AE098-C392-E7E6-3FE6-AF130EA9DE41}"/>
              </a:ext>
            </a:extLst>
          </p:cNvPr>
          <p:cNvGraphicFramePr>
            <a:graphicFrameLocks noGrp="1"/>
          </p:cNvGraphicFramePr>
          <p:nvPr/>
        </p:nvGraphicFramePr>
        <p:xfrm>
          <a:off x="5650178" y="1088158"/>
          <a:ext cx="5046080" cy="169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0254">
                  <a:extLst>
                    <a:ext uri="{9D8B030D-6E8A-4147-A177-3AD203B41FA5}">
                      <a16:colId xmlns:a16="http://schemas.microsoft.com/office/drawing/2014/main" val="3064974305"/>
                    </a:ext>
                  </a:extLst>
                </a:gridCol>
                <a:gridCol w="793942">
                  <a:extLst>
                    <a:ext uri="{9D8B030D-6E8A-4147-A177-3AD203B41FA5}">
                      <a16:colId xmlns:a16="http://schemas.microsoft.com/office/drawing/2014/main" val="3072191177"/>
                    </a:ext>
                  </a:extLst>
                </a:gridCol>
                <a:gridCol w="1228650">
                  <a:extLst>
                    <a:ext uri="{9D8B030D-6E8A-4147-A177-3AD203B41FA5}">
                      <a16:colId xmlns:a16="http://schemas.microsoft.com/office/drawing/2014/main" val="2630999754"/>
                    </a:ext>
                  </a:extLst>
                </a:gridCol>
                <a:gridCol w="1123234">
                  <a:extLst>
                    <a:ext uri="{9D8B030D-6E8A-4147-A177-3AD203B41FA5}">
                      <a16:colId xmlns:a16="http://schemas.microsoft.com/office/drawing/2014/main" val="2139171027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LIMITES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02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Esfera Municipal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Alerta </a:t>
                      </a:r>
                      <a:r>
                        <a:rPr lang="pt-BR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Prudencial </a:t>
                      </a:r>
                      <a:r>
                        <a:rPr lang="pt-BR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Global </a:t>
                      </a:r>
                    </a:p>
                    <a:p>
                      <a:pPr algn="ctr"/>
                      <a:r>
                        <a:rPr lang="pt-BR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766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Executivo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48,60%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51,30%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54%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0714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Legislativo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5,40%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5,70%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0504013"/>
                  </a:ext>
                </a:extLst>
              </a:tr>
            </a:tbl>
          </a:graphicData>
        </a:graphic>
      </p:graphicFrame>
      <p:cxnSp>
        <p:nvCxnSpPr>
          <p:cNvPr id="11" name="Conector: Curvo 10">
            <a:extLst>
              <a:ext uri="{FF2B5EF4-FFF2-40B4-BE49-F238E27FC236}">
                <a16:creationId xmlns:a16="http://schemas.microsoft.com/office/drawing/2014/main" id="{703A875C-54DB-DFD9-227A-7EF7C641933B}"/>
              </a:ext>
            </a:extLst>
          </p:cNvPr>
          <p:cNvCxnSpPr>
            <a:cxnSpLocks/>
          </p:cNvCxnSpPr>
          <p:nvPr/>
        </p:nvCxnSpPr>
        <p:spPr>
          <a:xfrm rot="5400000">
            <a:off x="4958688" y="1769662"/>
            <a:ext cx="1473956" cy="800668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9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5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animBg="1"/>
      <p:bldP spid="3" grpId="0" animBg="1"/>
      <p:bldP spid="4" grpId="0" animBg="1"/>
      <p:bldP spid="5" grpId="0" animBg="1"/>
      <p:bldP spid="6" grpId="0" animBg="1"/>
      <p:bldP spid="8" grpId="0" animBg="1"/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3C71E-18D7-8F94-724C-85C5A1602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7">
            <a:extLst>
              <a:ext uri="{FF2B5EF4-FFF2-40B4-BE49-F238E27FC236}">
                <a16:creationId xmlns:a16="http://schemas.microsoft.com/office/drawing/2014/main" id="{222FF737-6B5C-679D-A5A5-E6C6BA3D8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666" y="406837"/>
            <a:ext cx="9147544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DECRETO DE ENCERRAMENTO DE MANDATO</a:t>
            </a:r>
            <a:endParaRPr lang="pt-BR" sz="28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1027">
            <a:extLst>
              <a:ext uri="{FF2B5EF4-FFF2-40B4-BE49-F238E27FC236}">
                <a16:creationId xmlns:a16="http://schemas.microsoft.com/office/drawing/2014/main" id="{0DDC9CDB-59A1-E78C-5FA1-7B27EA469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279" y="2437748"/>
            <a:ext cx="11502886" cy="37856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Vantagens:</a:t>
            </a:r>
            <a:endParaRPr lang="pt-BR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Determinar uma data para assumir despesa</a:t>
            </a:r>
            <a:r>
              <a:rPr lang="pt-BR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possibilita melhor projeção da situação financeira em 31.12: </a:t>
            </a:r>
            <a:r>
              <a:rPr lang="pt-BR" sz="2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conter déficit; suprir insuficiência nos gastos obrigatórios</a:t>
            </a:r>
            <a:r>
              <a:rPr lang="pt-BR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Ordenar a anulação de Restos a Pagar efetivamente não liquidados</a:t>
            </a:r>
            <a:r>
              <a:rPr lang="pt-BR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melhor resultado orçamentário/financeiro;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Indicar prazos para certas rotinas</a:t>
            </a:r>
            <a:r>
              <a:rPr lang="pt-BR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garantir atendimento de normas legais; prestação de contas de Adiantamentos; repasses para o 3º setor; apresentação do inventário dos bens permanentes; relatório do Controle Interno;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Demonstrar posteriormente ao Controle Externo</a:t>
            </a:r>
            <a:r>
              <a:rPr lang="pt-BR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BR" sz="2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medidas foram tomadas para impedir o déficit e o não atendimento ao art. 42 da LRF</a:t>
            </a:r>
            <a:r>
              <a:rPr lang="pt-BR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endParaRPr lang="pt-BR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1027">
            <a:extLst>
              <a:ext uri="{FF2B5EF4-FFF2-40B4-BE49-F238E27FC236}">
                <a16:creationId xmlns:a16="http://schemas.microsoft.com/office/drawing/2014/main" id="{C10A45D6-8224-B16E-3942-945485EEE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123" y="1301357"/>
            <a:ext cx="10747512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É mesmo necessário editar Decreto de Encerramento de Mandato??</a:t>
            </a:r>
            <a:endParaRPr lang="pt-BR" sz="28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 descr="Atenção png | PNGWing">
            <a:extLst>
              <a:ext uri="{FF2B5EF4-FFF2-40B4-BE49-F238E27FC236}">
                <a16:creationId xmlns:a16="http://schemas.microsoft.com/office/drawing/2014/main" id="{5B59A68D-FD61-4B3E-1271-23F01C699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834" y="21755"/>
            <a:ext cx="1227095" cy="122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11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7">
            <a:extLst>
              <a:ext uri="{FF2B5EF4-FFF2-40B4-BE49-F238E27FC236}">
                <a16:creationId xmlns:a16="http://schemas.microsoft.com/office/drawing/2014/main" id="{1355D7FA-E7E2-C60A-EC84-F967FA5B8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666" y="371073"/>
            <a:ext cx="9147544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DECRETO DE ENCERRAMENTO DE EXERCÍCIO</a:t>
            </a:r>
            <a:endParaRPr lang="pt-BR" sz="24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1027">
            <a:extLst>
              <a:ext uri="{FF2B5EF4-FFF2-40B4-BE49-F238E27FC236}">
                <a16:creationId xmlns:a16="http://schemas.microsoft.com/office/drawing/2014/main" id="{AA5A6247-B2EF-7F4B-BE6D-814E38A32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04" y="1411256"/>
            <a:ext cx="11665077" cy="48013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sz="2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Fixar as datas e procedimentos financeiros, orçamentários e contábeis</a:t>
            </a:r>
            <a:r>
              <a:rPr lang="pt-BR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o encerramento do exercício de 2025 dos Órgãos e Entidades da Administração Direta e Indireta, incluídas as Empresas Públicas, Fundações e Sociedades de Economia Mista do Município (...)</a:t>
            </a:r>
          </a:p>
          <a:p>
            <a:pPr algn="just">
              <a:defRPr/>
            </a:pPr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Prazos:</a:t>
            </a:r>
            <a:endParaRPr lang="pt-BR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 processos de </a:t>
            </a:r>
            <a:r>
              <a:rPr lang="pt-BR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alterações orçamentárias</a:t>
            </a: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 </a:t>
            </a:r>
            <a:r>
              <a:rPr lang="pt-BR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empenhos e pagamentos</a:t>
            </a: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Aos </a:t>
            </a:r>
            <a:r>
              <a:rPr lang="pt-BR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responsáveis por adiantamento </a:t>
            </a: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prestação de contas, recolhendo os valores não utilizados; 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 </a:t>
            </a:r>
            <a:r>
              <a:rPr lang="pt-BR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procedimentos para a consolidação contábil</a:t>
            </a: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 </a:t>
            </a:r>
            <a:r>
              <a:rPr lang="pt-BR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recursos orçamentários disponíveis</a:t>
            </a: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 </a:t>
            </a:r>
            <a:r>
              <a:rPr lang="pt-BR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procedimentos licitatórios</a:t>
            </a: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 </a:t>
            </a:r>
            <a:r>
              <a:rPr lang="pt-BR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convênios (concedidos/recebidos) em andamento</a:t>
            </a: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 </a:t>
            </a:r>
            <a:r>
              <a:rPr lang="pt-BR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inventários dos bens patrimoniais</a:t>
            </a: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 </a:t>
            </a:r>
            <a:r>
              <a:rPr lang="pt-BR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relatórios de obras em andamento e dos serviços contratados;</a:t>
            </a:r>
          </a:p>
          <a:p>
            <a:pPr algn="just">
              <a:defRPr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                                                     (...)</a:t>
            </a:r>
          </a:p>
        </p:txBody>
      </p:sp>
    </p:spTree>
    <p:extLst>
      <p:ext uri="{BB962C8B-B14F-4D97-AF65-F5344CB8AC3E}">
        <p14:creationId xmlns:p14="http://schemas.microsoft.com/office/powerpoint/2010/main" val="257204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C889E-33D9-A1CF-B461-D264B79CF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7">
            <a:extLst>
              <a:ext uri="{FF2B5EF4-FFF2-40B4-BE49-F238E27FC236}">
                <a16:creationId xmlns:a16="http://schemas.microsoft.com/office/drawing/2014/main" id="{C7CBB743-57CE-EAE4-8CD9-080C09035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287" y="523531"/>
            <a:ext cx="11407878" cy="50475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...Prazos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 </a:t>
            </a:r>
            <a:r>
              <a:rPr lang="pt-BR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cancelamentos dos Empenhos e dos Restos a Pagar </a:t>
            </a: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efetivamente não liquidados, exceto:</a:t>
            </a:r>
            <a:b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dirty="0"/>
              <a:t>Os referentes às emendas impositivas dos vereadores; os da Saúde e Educação inseridos no piso do percentual constitucional oriundos de impostos; os relativos a transferências voluntárias da União ou do Estado (convênios);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Determinação de </a:t>
            </a:r>
            <a:r>
              <a:rPr lang="pt-BR" sz="2200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proibição de gastos</a:t>
            </a: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projetado, em 31.12.2025, déficit financeiro e não cumprimento ao art. 42, da LRF;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cancelamento de empenhos processados e não processados que, até [DATA], tenham completado a </a:t>
            </a:r>
            <a:r>
              <a:rPr lang="pt-BR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prescrição quinquenal </a:t>
            </a: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 que não possuam saldo suficiente para liquidação;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</a:t>
            </a:r>
            <a:r>
              <a:rPr lang="pt-BR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regularização de saldos contábeis e patrimoniais</a:t>
            </a: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garantindo a conformidade com os princípios da Contabilidade Aplicada do Setor Público – CASP;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</a:t>
            </a:r>
            <a:r>
              <a:rPr lang="pt-BR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Relatório do Controle Interno;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pt-BR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Relatório Atualizado da Gestão </a:t>
            </a: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contendo, entre outras, a situação financeira e  orçamentária </a:t>
            </a:r>
            <a:r>
              <a:rPr lang="pt-BR" sz="2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atual e projetada</a:t>
            </a:r>
            <a:r>
              <a:rPr lang="pt-BR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2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até 31.12.25</a:t>
            </a:r>
            <a:r>
              <a:rPr lang="pt-B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BR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pt-BR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(...)</a:t>
            </a:r>
          </a:p>
          <a:p>
            <a:pPr algn="just">
              <a:defRPr/>
            </a:pPr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Disposições finais</a:t>
            </a:r>
            <a:endParaRPr lang="pt-BR" sz="22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027">
            <a:extLst>
              <a:ext uri="{FF2B5EF4-FFF2-40B4-BE49-F238E27FC236}">
                <a16:creationId xmlns:a16="http://schemas.microsoft.com/office/drawing/2014/main" id="{93F33BF6-7576-6073-7B67-C8A94B31B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666" y="5639122"/>
            <a:ext cx="9147544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Confederação Nacional de Municípios - CNM</a:t>
            </a:r>
          </a:p>
          <a:p>
            <a:pPr algn="just">
              <a:defRPr/>
            </a:pP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Tribunal de Contas</a:t>
            </a:r>
          </a:p>
          <a:p>
            <a:pPr algn="just">
              <a:defRPr/>
            </a:pPr>
            <a:r>
              <a:rPr lang="pt-BR" sz="24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Publicar!</a:t>
            </a:r>
          </a:p>
        </p:txBody>
      </p:sp>
      <p:sp>
        <p:nvSpPr>
          <p:cNvPr id="4" name="Rectangle 1027">
            <a:extLst>
              <a:ext uri="{FF2B5EF4-FFF2-40B4-BE49-F238E27FC236}">
                <a16:creationId xmlns:a16="http://schemas.microsoft.com/office/drawing/2014/main" id="{3A192A8F-9C94-94A9-F991-613FF280A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454" y="18558"/>
            <a:ext cx="9147544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DECRETO DE ENCERRAMENTO DE EXERCÍCIO</a:t>
            </a:r>
            <a:endParaRPr lang="pt-BR" sz="24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32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A2BF7-5B4E-1CDB-FB41-606228A22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>
            <a:extLst>
              <a:ext uri="{FF2B5EF4-FFF2-40B4-BE49-F238E27FC236}">
                <a16:creationId xmlns:a16="http://schemas.microsoft.com/office/drawing/2014/main" id="{5D6E4DF1-E828-6CCE-EC01-A78F8B5A1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835" y="1642033"/>
            <a:ext cx="11105321" cy="4293483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bIns="0">
            <a:spAutoFit/>
          </a:bodyPr>
          <a:lstStyle/>
          <a:p>
            <a:pPr algn="ctr">
              <a:defRPr/>
            </a:pPr>
            <a:r>
              <a:rPr lang="pt-BR" sz="6000" b="1" dirty="0">
                <a:solidFill>
                  <a:srgbClr val="003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DEMONSTRAÇÕES:</a:t>
            </a:r>
            <a:endParaRPr lang="pt-BR" sz="6000" b="1" i="1" dirty="0">
              <a:solidFill>
                <a:srgbClr val="003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857250" indent="-857250" algn="ctr">
              <a:buFont typeface="Wingdings" panose="05000000000000000000" pitchFamily="2" charset="2"/>
              <a:buChar char="ü"/>
              <a:defRPr/>
            </a:pPr>
            <a:r>
              <a:rPr lang="pt-BR" sz="60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CONTÁBEIS - DCASP </a:t>
            </a:r>
          </a:p>
          <a:p>
            <a:pPr marL="857250" indent="-857250" algn="ctr">
              <a:buFont typeface="Wingdings" panose="05000000000000000000" pitchFamily="2" charset="2"/>
              <a:buChar char="ü"/>
              <a:defRPr/>
            </a:pPr>
            <a:r>
              <a:rPr lang="pt-BR" sz="60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FISCAIS – RREO/RGF</a:t>
            </a:r>
            <a:endParaRPr lang="pt-BR" sz="2800" b="1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857250" indent="-857250" algn="ctr">
              <a:buFont typeface="Wingdings" panose="05000000000000000000" pitchFamily="2" charset="2"/>
              <a:buChar char="Ø"/>
              <a:defRPr/>
            </a:pPr>
            <a:r>
              <a:rPr lang="pt-BR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Análises </a:t>
            </a:r>
            <a:r>
              <a:rPr lang="pt-BR" sz="1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(LRF art.9º </a:t>
            </a:r>
            <a:r>
              <a:rPr lang="pt-BR" sz="16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mai</a:t>
            </a:r>
            <a:r>
              <a:rPr lang="pt-BR" sz="1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/set/</a:t>
            </a:r>
            <a:r>
              <a:rPr lang="pt-BR" sz="16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fev</a:t>
            </a:r>
            <a:r>
              <a:rPr lang="pt-BR" sz="1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)</a:t>
            </a:r>
          </a:p>
          <a:p>
            <a:pPr marL="857250" indent="-857250" algn="ctr">
              <a:buFont typeface="Wingdings" panose="05000000000000000000" pitchFamily="2" charset="2"/>
              <a:buChar char="Ø"/>
              <a:defRPr/>
            </a:pPr>
            <a:r>
              <a:rPr lang="pt-BR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Consolidação</a:t>
            </a:r>
          </a:p>
          <a:p>
            <a:pPr algn="ctr">
              <a:defRPr/>
            </a:pPr>
            <a:r>
              <a:rPr lang="pt-B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(x Relatório da Administração e Notas Explicativas)</a:t>
            </a:r>
            <a:endParaRPr lang="pt-BR" sz="2800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8981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B2168-B017-AEBD-D23C-C665961E4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Processo Alternativo 2">
            <a:extLst>
              <a:ext uri="{FF2B5EF4-FFF2-40B4-BE49-F238E27FC236}">
                <a16:creationId xmlns:a16="http://schemas.microsoft.com/office/drawing/2014/main" id="{4B256154-0714-C5A2-BA3E-D8536EFD84F0}"/>
              </a:ext>
            </a:extLst>
          </p:cNvPr>
          <p:cNvSpPr/>
          <p:nvPr/>
        </p:nvSpPr>
        <p:spPr>
          <a:xfrm>
            <a:off x="-58332" y="51942"/>
            <a:ext cx="12191999" cy="6858000"/>
          </a:xfrm>
          <a:prstGeom prst="flowChartAlternateProcess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7F29329B-5A81-8874-AEE0-1984906D235B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6648" y="2400300"/>
            <a:ext cx="0" cy="410766"/>
          </a:xfrm>
          <a:prstGeom prst="line">
            <a:avLst/>
          </a:prstGeom>
          <a:noFill/>
          <a:ln w="28575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defRPr/>
            </a:pPr>
            <a:endParaRPr lang="pt-BR" sz="1350"/>
          </a:p>
        </p:txBody>
      </p:sp>
      <p:sp>
        <p:nvSpPr>
          <p:cNvPr id="12" name="Line 15">
            <a:extLst>
              <a:ext uri="{FF2B5EF4-FFF2-40B4-BE49-F238E27FC236}">
                <a16:creationId xmlns:a16="http://schemas.microsoft.com/office/drawing/2014/main" id="{2B80FCBB-8E4D-9E06-20E6-2098F0043B75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6648" y="2400300"/>
            <a:ext cx="0" cy="410766"/>
          </a:xfrm>
          <a:prstGeom prst="line">
            <a:avLst/>
          </a:prstGeom>
          <a:noFill/>
          <a:ln w="28575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defRPr/>
            </a:pPr>
            <a:endParaRPr lang="pt-BR" sz="1350"/>
          </a:p>
        </p:txBody>
      </p:sp>
      <p:sp>
        <p:nvSpPr>
          <p:cNvPr id="21" name="Line 11">
            <a:extLst>
              <a:ext uri="{FF2B5EF4-FFF2-40B4-BE49-F238E27FC236}">
                <a16:creationId xmlns:a16="http://schemas.microsoft.com/office/drawing/2014/main" id="{ED18A2D0-F064-4C20-B040-6B5E7F647CE4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3364" y="856456"/>
            <a:ext cx="275034" cy="0"/>
          </a:xfrm>
          <a:prstGeom prst="line">
            <a:avLst/>
          </a:prstGeom>
          <a:noFill/>
          <a:ln w="28575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defRPr/>
            </a:pPr>
            <a:endParaRPr lang="pt-BR" sz="1350"/>
          </a:p>
        </p:txBody>
      </p:sp>
      <p:sp>
        <p:nvSpPr>
          <p:cNvPr id="31" name="Line 16">
            <a:extLst>
              <a:ext uri="{FF2B5EF4-FFF2-40B4-BE49-F238E27FC236}">
                <a16:creationId xmlns:a16="http://schemas.microsoft.com/office/drawing/2014/main" id="{77B56077-FB86-051D-EF8B-550ABC3041C7}"/>
              </a:ext>
            </a:extLst>
          </p:cNvPr>
          <p:cNvSpPr>
            <a:spLocks noChangeShapeType="1"/>
          </p:cNvSpPr>
          <p:nvPr/>
        </p:nvSpPr>
        <p:spPr bwMode="auto">
          <a:xfrm>
            <a:off x="5915977" y="856456"/>
            <a:ext cx="273844" cy="0"/>
          </a:xfrm>
          <a:prstGeom prst="line">
            <a:avLst/>
          </a:prstGeom>
          <a:noFill/>
          <a:ln w="28575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defRPr/>
            </a:pPr>
            <a:endParaRPr lang="pt-BR" sz="1350"/>
          </a:p>
        </p:txBody>
      </p:sp>
      <p:pic>
        <p:nvPicPr>
          <p:cNvPr id="4100" name="Picture 4" descr="Mapa De Desenho Vetorial Do Brasil Ilustração do Vetor - Ilustração de ...">
            <a:extLst>
              <a:ext uri="{FF2B5EF4-FFF2-40B4-BE49-F238E27FC236}">
                <a16:creationId xmlns:a16="http://schemas.microsoft.com/office/drawing/2014/main" id="{26D50C97-F6F7-3CE9-5F37-3A1CD66F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761" y="-72124"/>
            <a:ext cx="6377607" cy="637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Fundo de funil: como criar conteúdo que converte? - OUTMarketing">
            <a:extLst>
              <a:ext uri="{FF2B5EF4-FFF2-40B4-BE49-F238E27FC236}">
                <a16:creationId xmlns:a16="http://schemas.microsoft.com/office/drawing/2014/main" id="{E34DA188-2915-E4F7-9A22-B126D8912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8" y="4719280"/>
            <a:ext cx="1844823" cy="96682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DED2C186-1EB1-2461-6954-3B82F1F9E361}"/>
              </a:ext>
            </a:extLst>
          </p:cNvPr>
          <p:cNvSpPr/>
          <p:nvPr/>
        </p:nvSpPr>
        <p:spPr>
          <a:xfrm>
            <a:off x="4984891" y="2663418"/>
            <a:ext cx="1827303" cy="136264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União, Estados, DF e Municípios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566E7BE1-D0FB-5F18-A668-B740A128A920}"/>
              </a:ext>
            </a:extLst>
          </p:cNvPr>
          <p:cNvSpPr/>
          <p:nvPr/>
        </p:nvSpPr>
        <p:spPr>
          <a:xfrm>
            <a:off x="3972934" y="1555635"/>
            <a:ext cx="1827303" cy="136264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Executivo, Legislativo e Judiciário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A7B87B8B-EEB9-4EF2-6058-DAF5A65C5ED1}"/>
              </a:ext>
            </a:extLst>
          </p:cNvPr>
          <p:cNvSpPr/>
          <p:nvPr/>
        </p:nvSpPr>
        <p:spPr>
          <a:xfrm>
            <a:off x="5525497" y="1840428"/>
            <a:ext cx="1940677" cy="136264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Administração Direta e Indireta</a:t>
            </a:r>
          </a:p>
        </p:txBody>
      </p:sp>
      <p:sp>
        <p:nvSpPr>
          <p:cNvPr id="10" name="AutoShape 3">
            <a:extLst>
              <a:ext uri="{FF2B5EF4-FFF2-40B4-BE49-F238E27FC236}">
                <a16:creationId xmlns:a16="http://schemas.microsoft.com/office/drawing/2014/main" id="{8828E0F2-6F4D-7A64-3176-CB5123302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594" y="23874"/>
            <a:ext cx="10734259" cy="7429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DCASP: Qual a abrangência da CONSOLIDAÇÃO?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F4A13D94-D95C-213B-CB12-7264662BF3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80169" y="6316606"/>
            <a:ext cx="5945357" cy="495022"/>
          </a:xfrm>
          <a:solidFill>
            <a:srgbClr val="0000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t-BR" altLang="pt-BR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Balanço do Setor Público Nacional – BSPN </a:t>
            </a:r>
            <a:endParaRPr lang="pt-BR" altLang="pt-B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aio 1">
            <a:extLst>
              <a:ext uri="{FF2B5EF4-FFF2-40B4-BE49-F238E27FC236}">
                <a16:creationId xmlns:a16="http://schemas.microsoft.com/office/drawing/2014/main" id="{C68038E2-76A1-6327-5209-86CDAB573751}"/>
              </a:ext>
            </a:extLst>
          </p:cNvPr>
          <p:cNvSpPr/>
          <p:nvPr/>
        </p:nvSpPr>
        <p:spPr>
          <a:xfrm>
            <a:off x="5632964" y="5566836"/>
            <a:ext cx="874905" cy="966824"/>
          </a:xfrm>
          <a:prstGeom prst="lightningBol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exto Explicativo: Seta para a Direita 3">
            <a:extLst>
              <a:ext uri="{FF2B5EF4-FFF2-40B4-BE49-F238E27FC236}">
                <a16:creationId xmlns:a16="http://schemas.microsoft.com/office/drawing/2014/main" id="{3DD48033-7D66-69BE-2A90-1D8192BB6339}"/>
              </a:ext>
            </a:extLst>
          </p:cNvPr>
          <p:cNvSpPr/>
          <p:nvPr/>
        </p:nvSpPr>
        <p:spPr>
          <a:xfrm>
            <a:off x="164716" y="1113180"/>
            <a:ext cx="3246783" cy="5075585"/>
          </a:xfrm>
          <a:prstGeom prst="rightArrow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que Consolidar?</a:t>
            </a:r>
          </a:p>
          <a:p>
            <a:pPr algn="ctr"/>
            <a:endParaRPr lang="pt-BR" dirty="0">
              <a:solidFill>
                <a:schemeClr val="tx1"/>
              </a:solidFill>
            </a:endParaRPr>
          </a:p>
          <a:p>
            <a:pPr algn="ctr"/>
            <a:r>
              <a:rPr lang="pt-BR" dirty="0">
                <a:solidFill>
                  <a:schemeClr val="tx1"/>
                </a:solidFill>
              </a:rPr>
              <a:t>A consolidação das DCASP </a:t>
            </a:r>
            <a:r>
              <a:rPr lang="pt-BR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objetiva</a:t>
            </a:r>
            <a:r>
              <a:rPr lang="pt-BR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dirty="0">
                <a:solidFill>
                  <a:schemeClr val="tx1"/>
                </a:solidFill>
              </a:rPr>
              <a:t>o </a:t>
            </a:r>
            <a:r>
              <a:rPr lang="pt-B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conhecimento e a disponibilização de </a:t>
            </a:r>
            <a:r>
              <a:rPr lang="pt-BR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macroagregados</a:t>
            </a:r>
            <a:r>
              <a:rPr lang="pt-B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dirty="0">
                <a:solidFill>
                  <a:schemeClr val="tx1"/>
                </a:solidFill>
              </a:rPr>
              <a:t>do setor público, a </a:t>
            </a:r>
            <a:r>
              <a:rPr lang="pt-B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visão global do resultado </a:t>
            </a:r>
            <a:r>
              <a:rPr lang="pt-BR" dirty="0">
                <a:solidFill>
                  <a:schemeClr val="tx1"/>
                </a:solidFill>
              </a:rPr>
              <a:t>e a </a:t>
            </a:r>
            <a:r>
              <a:rPr lang="pt-B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instrumentalização do controle social</a:t>
            </a:r>
            <a:r>
              <a:rPr lang="pt-BR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Line 10">
            <a:extLst>
              <a:ext uri="{FF2B5EF4-FFF2-40B4-BE49-F238E27FC236}">
                <a16:creationId xmlns:a16="http://schemas.microsoft.com/office/drawing/2014/main" id="{F15A08C1-3F26-BADD-E8FE-10D9E44AC739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4101" y="2400300"/>
            <a:ext cx="0" cy="410766"/>
          </a:xfrm>
          <a:prstGeom prst="line">
            <a:avLst/>
          </a:prstGeom>
          <a:noFill/>
          <a:ln w="28575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defRPr/>
            </a:pPr>
            <a:endParaRPr lang="pt-BR" sz="1350"/>
          </a:p>
        </p:txBody>
      </p:sp>
      <p:sp>
        <p:nvSpPr>
          <p:cNvPr id="6" name="Line 15">
            <a:extLst>
              <a:ext uri="{FF2B5EF4-FFF2-40B4-BE49-F238E27FC236}">
                <a16:creationId xmlns:a16="http://schemas.microsoft.com/office/drawing/2014/main" id="{CE950FA0-24A0-DD0A-FB30-4A49E2B1DB8A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4101" y="2400300"/>
            <a:ext cx="0" cy="410766"/>
          </a:xfrm>
          <a:prstGeom prst="line">
            <a:avLst/>
          </a:prstGeom>
          <a:noFill/>
          <a:ln w="28575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defRPr/>
            </a:pPr>
            <a:endParaRPr lang="pt-BR" sz="1350"/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796407C4-9A43-8F99-FD29-ED1D486212AB}"/>
              </a:ext>
            </a:extLst>
          </p:cNvPr>
          <p:cNvSpPr>
            <a:spLocks noChangeShapeType="1"/>
          </p:cNvSpPr>
          <p:nvPr/>
        </p:nvSpPr>
        <p:spPr bwMode="auto">
          <a:xfrm>
            <a:off x="4780817" y="856456"/>
            <a:ext cx="275034" cy="0"/>
          </a:xfrm>
          <a:prstGeom prst="line">
            <a:avLst/>
          </a:prstGeom>
          <a:noFill/>
          <a:ln w="28575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defRPr/>
            </a:pPr>
            <a:endParaRPr lang="pt-BR" sz="1350"/>
          </a:p>
        </p:txBody>
      </p:sp>
      <p:sp>
        <p:nvSpPr>
          <p:cNvPr id="14" name="Line 16">
            <a:extLst>
              <a:ext uri="{FF2B5EF4-FFF2-40B4-BE49-F238E27FC236}">
                <a16:creationId xmlns:a16="http://schemas.microsoft.com/office/drawing/2014/main" id="{B1540168-AB8B-4BB4-3527-480E91F8151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3430" y="856456"/>
            <a:ext cx="273844" cy="0"/>
          </a:xfrm>
          <a:prstGeom prst="line">
            <a:avLst/>
          </a:prstGeom>
          <a:noFill/>
          <a:ln w="28575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defRPr/>
            </a:pPr>
            <a:endParaRPr lang="pt-BR" sz="1350"/>
          </a:p>
        </p:txBody>
      </p:sp>
      <p:pic>
        <p:nvPicPr>
          <p:cNvPr id="19" name="Picture 6" descr="Boneco Duvida Imagens – Download Grátis no Freepik">
            <a:extLst>
              <a:ext uri="{FF2B5EF4-FFF2-40B4-BE49-F238E27FC236}">
                <a16:creationId xmlns:a16="http://schemas.microsoft.com/office/drawing/2014/main" id="{6CE4EE3A-263B-8AA1-9F7A-7DC27E71F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424" y="862822"/>
            <a:ext cx="1060017" cy="165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2">
            <a:extLst>
              <a:ext uri="{FF2B5EF4-FFF2-40B4-BE49-F238E27FC236}">
                <a16:creationId xmlns:a16="http://schemas.microsoft.com/office/drawing/2014/main" id="{3B45FABA-6700-6604-A5AC-64799C3700E0}"/>
              </a:ext>
            </a:extLst>
          </p:cNvPr>
          <p:cNvSpPr txBox="1">
            <a:spLocks noChangeArrowheads="1"/>
          </p:cNvSpPr>
          <p:nvPr/>
        </p:nvSpPr>
        <p:spPr>
          <a:xfrm>
            <a:off x="9522298" y="2506618"/>
            <a:ext cx="2230160" cy="34924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altLang="pt-BR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Ciência Imperfeita?</a:t>
            </a: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8571910F-F697-38F0-63E8-C97860AA84F2}"/>
              </a:ext>
            </a:extLst>
          </p:cNvPr>
          <p:cNvSpPr txBox="1">
            <a:spLocks noChangeArrowheads="1"/>
          </p:cNvSpPr>
          <p:nvPr/>
        </p:nvSpPr>
        <p:spPr>
          <a:xfrm>
            <a:off x="9359933" y="2833593"/>
            <a:ext cx="2643380" cy="1079952"/>
          </a:xfrm>
          <a:prstGeom prst="rect">
            <a:avLst/>
          </a:prstGeom>
          <a:solidFill>
            <a:srgbClr val="000000"/>
          </a:solidFill>
          <a:ln>
            <a:noFill/>
            <a:miter lim="800000"/>
            <a:headEnd/>
            <a:tailEnd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pt-BR" altLang="pt-BR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Processo Complexo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pt-BR" altLang="pt-BR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 sempre se garante a precisão da informação consolidada</a:t>
            </a:r>
          </a:p>
        </p:txBody>
      </p:sp>
      <p:sp>
        <p:nvSpPr>
          <p:cNvPr id="26" name="Seta: para a Direita 25">
            <a:extLst>
              <a:ext uri="{FF2B5EF4-FFF2-40B4-BE49-F238E27FC236}">
                <a16:creationId xmlns:a16="http://schemas.microsoft.com/office/drawing/2014/main" id="{C011F087-0F1A-A7D5-9EFC-3764CEB82E27}"/>
              </a:ext>
            </a:extLst>
          </p:cNvPr>
          <p:cNvSpPr/>
          <p:nvPr/>
        </p:nvSpPr>
        <p:spPr>
          <a:xfrm>
            <a:off x="8962377" y="2823333"/>
            <a:ext cx="484085" cy="484632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1B77AA53-8A02-645B-E9CA-6BBCA5409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4042" y="5051757"/>
            <a:ext cx="1714500" cy="400050"/>
          </a:xfrm>
          <a:prstGeom prst="rect">
            <a:avLst/>
          </a:prstGeom>
          <a:solidFill>
            <a:srgbClr val="003366"/>
          </a:solidFill>
          <a:ln w="9525">
            <a:solidFill>
              <a:srgbClr val="00FFFF"/>
            </a:solidFill>
            <a:miter lim="800000"/>
            <a:headEnd/>
            <a:tailEnd/>
          </a:ln>
          <a:effectLst>
            <a:prstShdw prst="shdw17" dist="17961" dir="2700000">
              <a:srgbClr val="001F3D"/>
            </a:prst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 algn="ctr">
              <a:defRPr/>
            </a:pPr>
            <a:r>
              <a:rPr lang="pt-BR" sz="1200" dirty="0">
                <a:solidFill>
                  <a:schemeClr val="bg1"/>
                </a:solidFill>
              </a:rPr>
              <a:t>PRAZO: 30.4</a:t>
            </a:r>
          </a:p>
          <a:p>
            <a:pPr algn="ctr">
              <a:defRPr/>
            </a:pPr>
            <a:r>
              <a:rPr lang="pt-BR" sz="1200" dirty="0">
                <a:solidFill>
                  <a:schemeClr val="bg1"/>
                </a:solidFill>
              </a:rPr>
              <a:t>Art. 51 - §1º  LRF</a:t>
            </a: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1B55D96F-496A-DB48-84BC-50D3A74F6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6076" y="5011333"/>
            <a:ext cx="1234679" cy="205979"/>
          </a:xfrm>
          <a:prstGeom prst="rect">
            <a:avLst/>
          </a:prstGeom>
          <a:solidFill>
            <a:srgbClr val="003366"/>
          </a:solidFill>
          <a:ln w="9525">
            <a:solidFill>
              <a:srgbClr val="00FFFF"/>
            </a:solidFill>
            <a:miter lim="800000"/>
            <a:headEnd/>
            <a:tailEnd/>
          </a:ln>
          <a:effectLst>
            <a:prstShdw prst="shdw17" dist="17961" dir="2700000">
              <a:srgbClr val="001F3D"/>
            </a:prst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 algn="ctr">
              <a:defRPr/>
            </a:pPr>
            <a:r>
              <a:rPr lang="pt-PT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ESTADOS</a:t>
            </a:r>
          </a:p>
        </p:txBody>
      </p:sp>
      <p:sp>
        <p:nvSpPr>
          <p:cNvPr id="22" name="Text Box 12">
            <a:extLst>
              <a:ext uri="{FF2B5EF4-FFF2-40B4-BE49-F238E27FC236}">
                <a16:creationId xmlns:a16="http://schemas.microsoft.com/office/drawing/2014/main" id="{C2ECA7FB-0042-8ACD-1C79-FAEF58D50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1900" y="5280577"/>
            <a:ext cx="1234678" cy="20597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1F3D"/>
            </a:prst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 algn="ctr">
              <a:defRPr/>
            </a:pPr>
            <a:r>
              <a:rPr lang="pt-PT" sz="1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MUNICÍPIOS</a:t>
            </a:r>
          </a:p>
        </p:txBody>
      </p:sp>
      <p:sp>
        <p:nvSpPr>
          <p:cNvPr id="56" name="AutoShape 34">
            <a:extLst>
              <a:ext uri="{FF2B5EF4-FFF2-40B4-BE49-F238E27FC236}">
                <a16:creationId xmlns:a16="http://schemas.microsoft.com/office/drawing/2014/main" id="{68AB7D82-6509-436A-B5FE-0FFD2ADC6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5789" y="4418195"/>
            <a:ext cx="3692671" cy="547102"/>
          </a:xfrm>
          <a:prstGeom prst="foldedCorner">
            <a:avLst>
              <a:gd name="adj" fmla="val 16444"/>
            </a:avLst>
          </a:prstGeom>
          <a:solidFill>
            <a:srgbClr val="FFFF00"/>
          </a:solidFill>
          <a:ln w="9525">
            <a:solidFill>
              <a:srgbClr val="C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/>
        </p:spPr>
        <p:txBody>
          <a:bodyPr/>
          <a:lstStyle/>
          <a:p>
            <a:pPr algn="just">
              <a:defRPr/>
            </a:pPr>
            <a:r>
              <a:rPr lang="pt-BR" sz="1600" b="1" i="1" dirty="0">
                <a:solidFill>
                  <a:srgbClr val="0018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União </a:t>
            </a:r>
            <a:r>
              <a:rPr lang="pt-BR" sz="1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promoverá</a:t>
            </a:r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BR" sz="1600" b="1" i="1" dirty="0">
                <a:solidFill>
                  <a:srgbClr val="001A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até o dia 30.6</a:t>
            </a:r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 </a:t>
            </a:r>
            <a:r>
              <a:rPr lang="pt-BR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CONSOLIDAÇÃO NACIONAL </a:t>
            </a:r>
            <a:r>
              <a:rPr lang="pt-P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(LRF  art. 51)</a:t>
            </a:r>
            <a:endParaRPr lang="pt-PT" sz="1600" dirty="0"/>
          </a:p>
        </p:txBody>
      </p:sp>
      <p:sp>
        <p:nvSpPr>
          <p:cNvPr id="43" name="AutoShape 26">
            <a:extLst>
              <a:ext uri="{FF2B5EF4-FFF2-40B4-BE49-F238E27FC236}">
                <a16:creationId xmlns:a16="http://schemas.microsoft.com/office/drawing/2014/main" id="{07817BCF-2111-B487-6F55-A2A228C7F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8072" y="5588390"/>
            <a:ext cx="4921147" cy="559356"/>
          </a:xfrm>
          <a:prstGeom prst="foldedCorner">
            <a:avLst>
              <a:gd name="adj" fmla="val 1036"/>
            </a:avLst>
          </a:prstGeom>
          <a:solidFill>
            <a:srgbClr val="A3DBFF"/>
          </a:solidFill>
          <a:ln w="9525">
            <a:solidFill>
              <a:srgbClr val="FF0000"/>
            </a:solidFill>
            <a:round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/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pt-P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Prazo para os TCEs emitirem o  Parecer Conclusivo (LRF, art. 57).</a:t>
            </a:r>
          </a:p>
          <a:p>
            <a:pPr marL="171450" indent="-171450">
              <a:buFont typeface="Wingdings" panose="05000000000000000000" pitchFamily="2" charset="2"/>
              <a:buChar char="ü"/>
              <a:defRPr/>
            </a:pPr>
            <a:r>
              <a:rPr lang="pt-P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 dias;</a:t>
            </a:r>
          </a:p>
          <a:p>
            <a:pPr marL="171450" indent="-171450">
              <a:buFont typeface="Wingdings" panose="05000000000000000000" pitchFamily="2" charset="2"/>
              <a:buChar char="ü"/>
              <a:defRPr/>
            </a:pPr>
            <a:r>
              <a:rPr lang="pt-P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180 dias (Municípios com menos de 200.000 hab. e que não sejam capitais</a:t>
            </a:r>
            <a:r>
              <a:rPr lang="pt-PT" sz="1200" dirty="0"/>
              <a:t>.</a:t>
            </a:r>
          </a:p>
        </p:txBody>
      </p:sp>
      <p:sp>
        <p:nvSpPr>
          <p:cNvPr id="24" name="Chave Esquerda 23">
            <a:extLst>
              <a:ext uri="{FF2B5EF4-FFF2-40B4-BE49-F238E27FC236}">
                <a16:creationId xmlns:a16="http://schemas.microsoft.com/office/drawing/2014/main" id="{C3B4DA64-4A46-6BE3-1279-0E75D306C6A8}"/>
              </a:ext>
            </a:extLst>
          </p:cNvPr>
          <p:cNvSpPr/>
          <p:nvPr/>
        </p:nvSpPr>
        <p:spPr>
          <a:xfrm>
            <a:off x="9046721" y="4969870"/>
            <a:ext cx="656835" cy="559356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766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5" grpId="0" animBg="1"/>
      <p:bldP spid="2" grpId="0" animBg="1"/>
      <p:bldP spid="4" grpId="0" animBg="1"/>
      <p:bldP spid="20" grpId="0"/>
      <p:bldP spid="23" grpId="0" animBg="1"/>
      <p:bldP spid="26" grpId="0" animBg="1"/>
      <p:bldP spid="16" grpId="0" animBg="1"/>
      <p:bldP spid="17" grpId="0" animBg="1"/>
      <p:bldP spid="22" grpId="0" animBg="1"/>
      <p:bldP spid="56" grpId="0" animBg="1"/>
      <p:bldP spid="43" grpId="0" animBg="1"/>
      <p:bldP spid="2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>
          <a:extLst>
            <a:ext uri="{FF2B5EF4-FFF2-40B4-BE49-F238E27FC236}">
              <a16:creationId xmlns:a16="http://schemas.microsoft.com/office/drawing/2014/main" id="{B2F4F708-F58D-0FA8-1DC4-1A0715850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745216F5-B3B4-E877-18A1-B272F27A5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34" y="321781"/>
            <a:ext cx="12096466" cy="6555641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92ACFC3-7452-C597-55D1-E00F89D83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172" y="3910592"/>
            <a:ext cx="2349170" cy="2062103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FFFFFF"/>
                </a:solidFill>
              </a:rPr>
              <a:t>São </a:t>
            </a:r>
            <a:r>
              <a:rPr lang="pt-BR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atributos</a:t>
            </a:r>
            <a:r>
              <a:rPr lang="pt-BR" dirty="0">
                <a:solidFill>
                  <a:srgbClr val="FFFFFF"/>
                </a:solidFill>
              </a:rPr>
              <a:t> que tornam a </a:t>
            </a:r>
            <a:r>
              <a:rPr lang="pt-BR" b="1" i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informação útil</a:t>
            </a:r>
            <a:r>
              <a:rPr lang="pt-BR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dirty="0">
                <a:solidFill>
                  <a:srgbClr val="FFFFFF"/>
                </a:solidFill>
              </a:rPr>
              <a:t>para os usuários e dão suporte ao cumprimentos dos objetivos da “</a:t>
            </a:r>
            <a:r>
              <a:rPr lang="pt-BR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Informação Contábil</a:t>
            </a:r>
            <a:r>
              <a:rPr lang="pt-BR" sz="2000" dirty="0">
                <a:solidFill>
                  <a:srgbClr val="FFFFFF"/>
                </a:solidFill>
              </a:rPr>
              <a:t>” </a:t>
            </a:r>
            <a:endParaRPr lang="pt-B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eta: para Baixo 1">
            <a:extLst>
              <a:ext uri="{FF2B5EF4-FFF2-40B4-BE49-F238E27FC236}">
                <a16:creationId xmlns:a16="http://schemas.microsoft.com/office/drawing/2014/main" id="{BE9CEE0D-AB6B-701D-8A5B-C9F72BAF222A}"/>
              </a:ext>
            </a:extLst>
          </p:cNvPr>
          <p:cNvSpPr/>
          <p:nvPr/>
        </p:nvSpPr>
        <p:spPr>
          <a:xfrm>
            <a:off x="1088540" y="3261213"/>
            <a:ext cx="484632" cy="621479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Fluxograma: Conector 2">
            <a:extLst>
              <a:ext uri="{FF2B5EF4-FFF2-40B4-BE49-F238E27FC236}">
                <a16:creationId xmlns:a16="http://schemas.microsoft.com/office/drawing/2014/main" id="{512093C9-8DE8-795F-0F63-6600BDF91A9D}"/>
              </a:ext>
            </a:extLst>
          </p:cNvPr>
          <p:cNvSpPr/>
          <p:nvPr/>
        </p:nvSpPr>
        <p:spPr>
          <a:xfrm>
            <a:off x="2265529" y="2172240"/>
            <a:ext cx="3059212" cy="745801"/>
          </a:xfrm>
          <a:prstGeom prst="flowChartConnector">
            <a:avLst/>
          </a:prstGeom>
          <a:solidFill>
            <a:srgbClr val="00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Características</a:t>
            </a:r>
          </a:p>
          <a:p>
            <a:pPr algn="ctr"/>
            <a:r>
              <a:rPr lang="pt-B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Qualitativas</a:t>
            </a:r>
          </a:p>
        </p:txBody>
      </p:sp>
      <p:sp>
        <p:nvSpPr>
          <p:cNvPr id="4" name="Fluxograma: Conector 3">
            <a:extLst>
              <a:ext uri="{FF2B5EF4-FFF2-40B4-BE49-F238E27FC236}">
                <a16:creationId xmlns:a16="http://schemas.microsoft.com/office/drawing/2014/main" id="{7A9EAF6E-01D5-2560-0A10-B65DCAD5D207}"/>
              </a:ext>
            </a:extLst>
          </p:cNvPr>
          <p:cNvSpPr/>
          <p:nvPr/>
        </p:nvSpPr>
        <p:spPr>
          <a:xfrm>
            <a:off x="2497320" y="2918041"/>
            <a:ext cx="2618090" cy="700575"/>
          </a:xfrm>
          <a:prstGeom prst="flowChartConnector">
            <a:avLst/>
          </a:prstGeom>
          <a:solidFill>
            <a:srgbClr val="005E00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Representação Fidedigna</a:t>
            </a:r>
          </a:p>
        </p:txBody>
      </p:sp>
      <p:sp>
        <p:nvSpPr>
          <p:cNvPr id="5" name="Fluxograma: Conector 4">
            <a:extLst>
              <a:ext uri="{FF2B5EF4-FFF2-40B4-BE49-F238E27FC236}">
                <a16:creationId xmlns:a16="http://schemas.microsoft.com/office/drawing/2014/main" id="{555DDE7D-3B2F-0C78-C3A1-2DBA51EA6B6B}"/>
              </a:ext>
            </a:extLst>
          </p:cNvPr>
          <p:cNvSpPr/>
          <p:nvPr/>
        </p:nvSpPr>
        <p:spPr>
          <a:xfrm>
            <a:off x="2943072" y="5716206"/>
            <a:ext cx="1597586" cy="481594"/>
          </a:xfrm>
          <a:prstGeom prst="flowChartConnector">
            <a:avLst/>
          </a:prstGeom>
          <a:solidFill>
            <a:srgbClr val="33CC33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Relevância</a:t>
            </a:r>
          </a:p>
        </p:txBody>
      </p:sp>
      <p:sp>
        <p:nvSpPr>
          <p:cNvPr id="10" name="Fluxograma: Conector 9">
            <a:extLst>
              <a:ext uri="{FF2B5EF4-FFF2-40B4-BE49-F238E27FC236}">
                <a16:creationId xmlns:a16="http://schemas.microsoft.com/office/drawing/2014/main" id="{02C07E3D-9B39-F5DC-4E84-396DA8961456}"/>
              </a:ext>
            </a:extLst>
          </p:cNvPr>
          <p:cNvSpPr/>
          <p:nvPr/>
        </p:nvSpPr>
        <p:spPr>
          <a:xfrm>
            <a:off x="2782353" y="5098323"/>
            <a:ext cx="1998157" cy="632997"/>
          </a:xfrm>
          <a:prstGeom prst="flowChartConnector">
            <a:avLst/>
          </a:prstGeom>
          <a:solidFill>
            <a:srgbClr val="339966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Verificabilidade</a:t>
            </a:r>
          </a:p>
        </p:txBody>
      </p:sp>
      <p:sp>
        <p:nvSpPr>
          <p:cNvPr id="12" name="Fluxograma: Conector 11">
            <a:extLst>
              <a:ext uri="{FF2B5EF4-FFF2-40B4-BE49-F238E27FC236}">
                <a16:creationId xmlns:a16="http://schemas.microsoft.com/office/drawing/2014/main" id="{F7E08891-18FD-0281-41F7-4098E39D7FD6}"/>
              </a:ext>
            </a:extLst>
          </p:cNvPr>
          <p:cNvSpPr/>
          <p:nvPr/>
        </p:nvSpPr>
        <p:spPr>
          <a:xfrm>
            <a:off x="2736354" y="4604548"/>
            <a:ext cx="2103184" cy="507139"/>
          </a:xfrm>
          <a:prstGeom prst="flowChartConnector">
            <a:avLst/>
          </a:prstGeom>
          <a:solidFill>
            <a:srgbClr val="00FF00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Comparabilidade</a:t>
            </a:r>
          </a:p>
        </p:txBody>
      </p:sp>
      <p:sp>
        <p:nvSpPr>
          <p:cNvPr id="13" name="Fluxograma: Conector 12">
            <a:extLst>
              <a:ext uri="{FF2B5EF4-FFF2-40B4-BE49-F238E27FC236}">
                <a16:creationId xmlns:a16="http://schemas.microsoft.com/office/drawing/2014/main" id="{8FE43858-3E90-9DE9-9EDB-9A24959CD085}"/>
              </a:ext>
            </a:extLst>
          </p:cNvPr>
          <p:cNvSpPr/>
          <p:nvPr/>
        </p:nvSpPr>
        <p:spPr>
          <a:xfrm>
            <a:off x="2641763" y="4090465"/>
            <a:ext cx="2243774" cy="501902"/>
          </a:xfrm>
          <a:prstGeom prst="flowChartConnector">
            <a:avLst/>
          </a:prstGeom>
          <a:solidFill>
            <a:srgbClr val="336600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Tempestividade</a:t>
            </a:r>
          </a:p>
        </p:txBody>
      </p:sp>
      <p:sp>
        <p:nvSpPr>
          <p:cNvPr id="14" name="Fluxograma: Conector 13">
            <a:extLst>
              <a:ext uri="{FF2B5EF4-FFF2-40B4-BE49-F238E27FC236}">
                <a16:creationId xmlns:a16="http://schemas.microsoft.com/office/drawing/2014/main" id="{75285590-C876-F270-5CB5-77BAD1D2A69E}"/>
              </a:ext>
            </a:extLst>
          </p:cNvPr>
          <p:cNvSpPr/>
          <p:nvPr/>
        </p:nvSpPr>
        <p:spPr>
          <a:xfrm>
            <a:off x="2586342" y="3582246"/>
            <a:ext cx="2353788" cy="501901"/>
          </a:xfrm>
          <a:prstGeom prst="flowChartConnector">
            <a:avLst/>
          </a:prstGeom>
          <a:solidFill>
            <a:srgbClr val="00AA48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Compreensibilidade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346C3D16-B487-F82F-2FC4-D9CF03CBB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899" y="2875353"/>
            <a:ext cx="2346930" cy="400110"/>
          </a:xfrm>
          <a:prstGeom prst="rect">
            <a:avLst/>
          </a:prstGeom>
          <a:solidFill>
            <a:srgbClr val="FF0000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NBC TSP – EC</a:t>
            </a:r>
          </a:p>
        </p:txBody>
      </p:sp>
      <p:pic>
        <p:nvPicPr>
          <p:cNvPr id="1026" name="Picture 2" descr="GIFs de De Olho | Tenor">
            <a:extLst>
              <a:ext uri="{FF2B5EF4-FFF2-40B4-BE49-F238E27FC236}">
                <a16:creationId xmlns:a16="http://schemas.microsoft.com/office/drawing/2014/main" id="{7DBDF106-20D6-0640-B519-F79288B56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051" y="760024"/>
            <a:ext cx="1157071" cy="116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38A9B8E1-B326-6EB9-5442-258B6E559A4A}"/>
              </a:ext>
            </a:extLst>
          </p:cNvPr>
          <p:cNvSpPr txBox="1">
            <a:spLocks noChangeArrowheads="1"/>
          </p:cNvSpPr>
          <p:nvPr/>
        </p:nvSpPr>
        <p:spPr>
          <a:xfrm>
            <a:off x="122895" y="1129259"/>
            <a:ext cx="4902042" cy="6805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FF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alt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informações nas DCASP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0214FD3C-8D03-4949-8858-DD5B6035FC5F}"/>
              </a:ext>
            </a:extLst>
          </p:cNvPr>
          <p:cNvSpPr txBox="1">
            <a:spLocks noChangeArrowheads="1"/>
          </p:cNvSpPr>
          <p:nvPr/>
        </p:nvSpPr>
        <p:spPr>
          <a:xfrm>
            <a:off x="6485272" y="1087335"/>
            <a:ext cx="5610894" cy="6805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FF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alt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Princípios Gerais para Apresentação das DCASP</a:t>
            </a:r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64914805-8AE9-3AB0-8B7A-46FAF10B8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6906" y="3392781"/>
            <a:ext cx="2618090" cy="1477328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pt-BR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Itens de 27 – 58 </a:t>
            </a:r>
          </a:p>
          <a:p>
            <a:pPr algn="ctr"/>
            <a:r>
              <a:rPr lang="pt-BR" dirty="0">
                <a:solidFill>
                  <a:srgbClr val="FFFFFF"/>
                </a:solidFill>
              </a:rPr>
              <a:t>Apresentação </a:t>
            </a:r>
            <a:r>
              <a:rPr lang="pt-BR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adequada e conformidade </a:t>
            </a:r>
            <a:r>
              <a:rPr lang="pt-BR" dirty="0">
                <a:solidFill>
                  <a:srgbClr val="FFFFFF"/>
                </a:solidFill>
              </a:rPr>
              <a:t>com as NBC TSP</a:t>
            </a:r>
          </a:p>
          <a:p>
            <a:pPr algn="ctr"/>
            <a:r>
              <a:rPr lang="pt-BR" dirty="0">
                <a:solidFill>
                  <a:srgbClr val="FFFFFF"/>
                </a:solidFill>
              </a:rPr>
              <a:t> “</a:t>
            </a:r>
            <a:r>
              <a:rPr lang="pt-BR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Princípios Gerais</a:t>
            </a:r>
            <a:r>
              <a:rPr lang="pt-BR" dirty="0">
                <a:solidFill>
                  <a:srgbClr val="FFFFFF"/>
                </a:solidFill>
              </a:rPr>
              <a:t>” </a:t>
            </a:r>
            <a:endParaRPr lang="pt-BR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Seta: para Baixo 27">
            <a:extLst>
              <a:ext uri="{FF2B5EF4-FFF2-40B4-BE49-F238E27FC236}">
                <a16:creationId xmlns:a16="http://schemas.microsoft.com/office/drawing/2014/main" id="{03534ABC-A01C-B67B-8755-027390FC4817}"/>
              </a:ext>
            </a:extLst>
          </p:cNvPr>
          <p:cNvSpPr/>
          <p:nvPr/>
        </p:nvSpPr>
        <p:spPr>
          <a:xfrm>
            <a:off x="6436211" y="2825894"/>
            <a:ext cx="484632" cy="621479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Fluxograma: Conector 28">
            <a:extLst>
              <a:ext uri="{FF2B5EF4-FFF2-40B4-BE49-F238E27FC236}">
                <a16:creationId xmlns:a16="http://schemas.microsoft.com/office/drawing/2014/main" id="{356A3317-C83C-EB85-B149-029C839C25D8}"/>
              </a:ext>
            </a:extLst>
          </p:cNvPr>
          <p:cNvSpPr/>
          <p:nvPr/>
        </p:nvSpPr>
        <p:spPr>
          <a:xfrm>
            <a:off x="9265487" y="3656550"/>
            <a:ext cx="1599706" cy="1555086"/>
          </a:xfrm>
          <a:prstGeom prst="flowChartConnector">
            <a:avLst/>
          </a:prstGeom>
          <a:solidFill>
            <a:schemeClr val="tx2">
              <a:lumMod val="50000"/>
            </a:schemeClr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Princípios </a:t>
            </a:r>
          </a:p>
          <a:p>
            <a:pPr algn="ctr"/>
            <a:r>
              <a:rPr lang="pt-B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Gerais</a:t>
            </a:r>
          </a:p>
        </p:txBody>
      </p:sp>
      <p:sp>
        <p:nvSpPr>
          <p:cNvPr id="30" name="Fluxograma: Conector 29">
            <a:extLst>
              <a:ext uri="{FF2B5EF4-FFF2-40B4-BE49-F238E27FC236}">
                <a16:creationId xmlns:a16="http://schemas.microsoft.com/office/drawing/2014/main" id="{15FDA38D-CC14-AA33-776B-FED8B01A4203}"/>
              </a:ext>
            </a:extLst>
          </p:cNvPr>
          <p:cNvSpPr/>
          <p:nvPr/>
        </p:nvSpPr>
        <p:spPr>
          <a:xfrm>
            <a:off x="10473625" y="3890607"/>
            <a:ext cx="1916587" cy="760857"/>
          </a:xfrm>
          <a:prstGeom prst="flowChartConnector">
            <a:avLst/>
          </a:prstGeom>
          <a:solidFill>
            <a:schemeClr val="accent1">
              <a:lumMod val="50000"/>
            </a:schemeClr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Consistência de Apresentação</a:t>
            </a:r>
          </a:p>
        </p:txBody>
      </p:sp>
      <p:sp>
        <p:nvSpPr>
          <p:cNvPr id="31" name="Fluxograma: Conector 30">
            <a:extLst>
              <a:ext uri="{FF2B5EF4-FFF2-40B4-BE49-F238E27FC236}">
                <a16:creationId xmlns:a16="http://schemas.microsoft.com/office/drawing/2014/main" id="{8BD8F0DE-8880-61AC-81E5-D4AA4D1211CE}"/>
              </a:ext>
            </a:extLst>
          </p:cNvPr>
          <p:cNvSpPr/>
          <p:nvPr/>
        </p:nvSpPr>
        <p:spPr>
          <a:xfrm>
            <a:off x="9100556" y="3216406"/>
            <a:ext cx="1764637" cy="59232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Continuidade</a:t>
            </a:r>
          </a:p>
        </p:txBody>
      </p:sp>
      <p:sp>
        <p:nvSpPr>
          <p:cNvPr id="32" name="Fluxograma: Conector 31">
            <a:extLst>
              <a:ext uri="{FF2B5EF4-FFF2-40B4-BE49-F238E27FC236}">
                <a16:creationId xmlns:a16="http://schemas.microsoft.com/office/drawing/2014/main" id="{FFA911C6-74B9-DD69-63F8-C163CD9F1341}"/>
              </a:ext>
            </a:extLst>
          </p:cNvPr>
          <p:cNvSpPr/>
          <p:nvPr/>
        </p:nvSpPr>
        <p:spPr>
          <a:xfrm>
            <a:off x="10213540" y="5037027"/>
            <a:ext cx="1764637" cy="760857"/>
          </a:xfrm>
          <a:prstGeom prst="flowChartConnector">
            <a:avLst/>
          </a:prstGeom>
          <a:solidFill>
            <a:srgbClr val="3366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Materialidade e Agregação</a:t>
            </a:r>
          </a:p>
        </p:txBody>
      </p:sp>
      <p:sp>
        <p:nvSpPr>
          <p:cNvPr id="33" name="Fluxograma: Conector 32">
            <a:extLst>
              <a:ext uri="{FF2B5EF4-FFF2-40B4-BE49-F238E27FC236}">
                <a16:creationId xmlns:a16="http://schemas.microsoft.com/office/drawing/2014/main" id="{BEDA5ABD-06FA-34A7-C91C-11345F32CDC2}"/>
              </a:ext>
            </a:extLst>
          </p:cNvPr>
          <p:cNvSpPr/>
          <p:nvPr/>
        </p:nvSpPr>
        <p:spPr>
          <a:xfrm>
            <a:off x="7892404" y="4014375"/>
            <a:ext cx="1599706" cy="651724"/>
          </a:xfrm>
          <a:prstGeom prst="flowChartConnector">
            <a:avLst/>
          </a:prstGeom>
          <a:solidFill>
            <a:srgbClr val="0033CC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Informação Comparativa</a:t>
            </a:r>
          </a:p>
        </p:txBody>
      </p:sp>
      <p:sp>
        <p:nvSpPr>
          <p:cNvPr id="34" name="Fluxograma: Conector 33">
            <a:extLst>
              <a:ext uri="{FF2B5EF4-FFF2-40B4-BE49-F238E27FC236}">
                <a16:creationId xmlns:a16="http://schemas.microsoft.com/office/drawing/2014/main" id="{740E3224-0EB0-8091-C02A-5470EEB1E7E9}"/>
              </a:ext>
            </a:extLst>
          </p:cNvPr>
          <p:cNvSpPr/>
          <p:nvPr/>
        </p:nvSpPr>
        <p:spPr>
          <a:xfrm>
            <a:off x="8283972" y="5070949"/>
            <a:ext cx="1764637" cy="693014"/>
          </a:xfrm>
          <a:prstGeom prst="flowChartConnector">
            <a:avLst/>
          </a:prstGeom>
          <a:solidFill>
            <a:srgbClr val="0099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Compensação de Valores</a:t>
            </a: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38EAE936-48FE-D9F2-75EF-AB9C0ABFD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2953" y="2259471"/>
            <a:ext cx="2618090" cy="584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NBC TSP – 11</a:t>
            </a:r>
          </a:p>
          <a:p>
            <a:pPr algn="ctr"/>
            <a:r>
              <a:rPr lang="pt-B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(IPSAS 1)</a:t>
            </a:r>
          </a:p>
        </p:txBody>
      </p:sp>
      <p:sp>
        <p:nvSpPr>
          <p:cNvPr id="36" name="Fluxograma: Vários Documentos 35">
            <a:extLst>
              <a:ext uri="{FF2B5EF4-FFF2-40B4-BE49-F238E27FC236}">
                <a16:creationId xmlns:a16="http://schemas.microsoft.com/office/drawing/2014/main" id="{471AEE60-D921-4A69-4EC1-808F022BD472}"/>
              </a:ext>
            </a:extLst>
          </p:cNvPr>
          <p:cNvSpPr/>
          <p:nvPr/>
        </p:nvSpPr>
        <p:spPr>
          <a:xfrm>
            <a:off x="4861096" y="5378224"/>
            <a:ext cx="2499363" cy="1386029"/>
          </a:xfrm>
          <a:prstGeom prst="flowChartMultidocument">
            <a:avLst/>
          </a:prstGeom>
          <a:solidFill>
            <a:srgbClr val="0034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MIP</a:t>
            </a:r>
          </a:p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Manual para Instrução de Pleito</a:t>
            </a:r>
          </a:p>
          <a:p>
            <a:pPr algn="ctr"/>
            <a:r>
              <a:rPr lang="pt-B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(STN)</a:t>
            </a:r>
          </a:p>
        </p:txBody>
      </p:sp>
      <p:sp>
        <p:nvSpPr>
          <p:cNvPr id="16" name="AutoShape 3">
            <a:extLst>
              <a:ext uri="{FF2B5EF4-FFF2-40B4-BE49-F238E27FC236}">
                <a16:creationId xmlns:a16="http://schemas.microsoft.com/office/drawing/2014/main" id="{DCFAA8F1-0D45-366C-EE3A-30BE718C0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594" y="23874"/>
            <a:ext cx="10734259" cy="7429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DCASP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2241D5F0-C141-BD4D-E6FC-68D187BA6ED0}"/>
              </a:ext>
            </a:extLst>
          </p:cNvPr>
          <p:cNvCxnSpPr>
            <a:cxnSpLocks/>
          </p:cNvCxnSpPr>
          <p:nvPr/>
        </p:nvCxnSpPr>
        <p:spPr>
          <a:xfrm>
            <a:off x="5379333" y="2074460"/>
            <a:ext cx="0" cy="2962567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90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3" grpId="0" animBg="1"/>
      <p:bldP spid="4" grpId="0" animBg="1"/>
      <p:bldP spid="5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3A9DF-EEEA-EA9F-5113-9BC120A79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3D35AD-32C6-27EE-02C2-36E8F49E0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9591"/>
            <a:ext cx="10515600" cy="1325563"/>
          </a:xfrm>
        </p:spPr>
        <p:txBody>
          <a:bodyPr/>
          <a:lstStyle/>
          <a:p>
            <a:br>
              <a:rPr lang="pt-BR" dirty="0"/>
            </a:br>
            <a:endParaRPr lang="pt-BR" dirty="0"/>
          </a:p>
        </p:txBody>
      </p:sp>
      <p:pic>
        <p:nvPicPr>
          <p:cNvPr id="1032" name="Picture 8" descr="Quadro Negro Ilustração Vetor EPS Editável [download] - Designi">
            <a:extLst>
              <a:ext uri="{FF2B5EF4-FFF2-40B4-BE49-F238E27FC236}">
                <a16:creationId xmlns:a16="http://schemas.microsoft.com/office/drawing/2014/main" id="{6C976107-DD6E-3146-D3AD-8E274BC7F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68"/>
            <a:ext cx="12191999" cy="677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AF7FF3D5-A0A8-A772-F24E-00FA2B778636}"/>
              </a:ext>
            </a:extLst>
          </p:cNvPr>
          <p:cNvSpPr txBox="1">
            <a:spLocks noChangeArrowheads="1"/>
          </p:cNvSpPr>
          <p:nvPr/>
        </p:nvSpPr>
        <p:spPr>
          <a:xfrm>
            <a:off x="2266122" y="1746476"/>
            <a:ext cx="7620000" cy="260874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pt-BR" altLang="pt-BR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Notas Explicativas são informações adicionais às apresentadas nas DCASP e são consideradas parte integrante destas. </a:t>
            </a:r>
          </a:p>
          <a:p>
            <a:pPr algn="just">
              <a:defRPr/>
            </a:pPr>
            <a:r>
              <a:rPr lang="pt-BR" altLang="pt-BR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Visam a evidenciar e explicar o que as Demonstrações Contábeis sozinhas não mostram, contribuindo para a </a:t>
            </a:r>
            <a:r>
              <a:rPr lang="pt-BR" altLang="pt-BR" sz="2400" b="1" i="1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compreensibilidade, a transparência e controle social </a:t>
            </a:r>
            <a:r>
              <a:rPr lang="pt-BR" altLang="pt-BR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gestão pública</a:t>
            </a:r>
            <a:endParaRPr lang="pt-BR" altLang="pt-B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60F3D845-825A-C606-8F2D-66F9EB37471A}"/>
              </a:ext>
            </a:extLst>
          </p:cNvPr>
          <p:cNvSpPr txBox="1">
            <a:spLocks noChangeArrowheads="1"/>
          </p:cNvSpPr>
          <p:nvPr/>
        </p:nvSpPr>
        <p:spPr>
          <a:xfrm>
            <a:off x="119270" y="989223"/>
            <a:ext cx="11767930" cy="576261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altLang="pt-BR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NOTAS EXPLICATIVAS – NE </a:t>
            </a:r>
            <a:endParaRPr lang="pt-BR" altLang="pt-B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44" name="Picture 20" descr="Professor Dos Desenhos Animados Ilustração do Vetor - Ilustração de ...">
            <a:extLst>
              <a:ext uri="{FF2B5EF4-FFF2-40B4-BE49-F238E27FC236}">
                <a16:creationId xmlns:a16="http://schemas.microsoft.com/office/drawing/2014/main" id="{60E2BF4D-9C26-3409-13B4-68AFF1E0D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475" y="62948"/>
            <a:ext cx="1773425" cy="202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a compreensão leva ao sucesso, acordo ou pensa em conjunto para ...">
            <a:extLst>
              <a:ext uri="{FF2B5EF4-FFF2-40B4-BE49-F238E27FC236}">
                <a16:creationId xmlns:a16="http://schemas.microsoft.com/office/drawing/2014/main" id="{825F9FA9-BFAD-F331-9D97-820DB9BA6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60"/>
            <a:ext cx="2473341" cy="164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lagem: Horizontal 12">
            <a:extLst>
              <a:ext uri="{FF2B5EF4-FFF2-40B4-BE49-F238E27FC236}">
                <a16:creationId xmlns:a16="http://schemas.microsoft.com/office/drawing/2014/main" id="{19800EE8-C912-7F79-A050-E4EC9131C9D9}"/>
              </a:ext>
            </a:extLst>
          </p:cNvPr>
          <p:cNvSpPr/>
          <p:nvPr/>
        </p:nvSpPr>
        <p:spPr>
          <a:xfrm>
            <a:off x="119270" y="4029977"/>
            <a:ext cx="5991364" cy="1747152"/>
          </a:xfrm>
          <a:prstGeom prst="horizontalScroll">
            <a:avLst/>
          </a:prstGeom>
          <a:solidFill>
            <a:srgbClr val="00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pt-BR" altLang="pt-BR" sz="1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Podem ser divulgadas nas formas descritivas (textos), de tabelas e quadros analíticos, com a utilização de gráficos e figuras para </a:t>
            </a:r>
            <a:r>
              <a:rPr lang="pt-BR" altLang="pt-BR" sz="16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facilitar a compreensão </a:t>
            </a:r>
            <a:r>
              <a:rPr lang="pt-BR" altLang="pt-BR" sz="1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parte do usuário, bem como podem englobar outros demonstrativos que </a:t>
            </a:r>
            <a:r>
              <a:rPr lang="pt-BR" altLang="pt-BR" sz="16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enriqueçam</a:t>
            </a:r>
            <a:r>
              <a:rPr lang="pt-BR" altLang="pt-BR" sz="1600" b="1" i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análise da situação econômica, financeira e patrimonial</a:t>
            </a:r>
            <a:r>
              <a:rPr lang="pt-BR" altLang="pt-BR" sz="1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entidade.</a:t>
            </a:r>
            <a:endParaRPr lang="pt-BR" altLang="pt-BR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olagem: Horizontal 2">
            <a:extLst>
              <a:ext uri="{FF2B5EF4-FFF2-40B4-BE49-F238E27FC236}">
                <a16:creationId xmlns:a16="http://schemas.microsoft.com/office/drawing/2014/main" id="{BCA4D7C1-A367-4472-D83F-1E69DA38C4D0}"/>
              </a:ext>
            </a:extLst>
          </p:cNvPr>
          <p:cNvSpPr/>
          <p:nvPr/>
        </p:nvSpPr>
        <p:spPr>
          <a:xfrm>
            <a:off x="6110634" y="3828409"/>
            <a:ext cx="5991364" cy="1905570"/>
          </a:xfrm>
          <a:prstGeom prst="horizontalScroll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pt-BR" altLang="pt-BR" sz="1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Aprimorar o papel das DCASP, no sentido de fornecerem </a:t>
            </a:r>
            <a:r>
              <a:rPr lang="pt-BR" altLang="pt-BR" sz="1600" b="1" i="1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informação útil</a:t>
            </a:r>
            <a:r>
              <a:rPr lang="pt-BR" altLang="pt-BR" sz="1600" b="1" i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altLang="pt-BR" sz="1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fins de: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pt-BR" altLang="pt-BR" sz="16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prestação de contas</a:t>
            </a:r>
            <a:r>
              <a:rPr lang="pt-BR" altLang="pt-BR" sz="1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pt-BR" altLang="pt-BR" sz="16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responsabilização</a:t>
            </a:r>
            <a:r>
              <a:rPr lang="pt-BR" altLang="pt-BR" sz="1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(accountability) e a;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pt-BR" altLang="pt-BR" sz="16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tomada de decisão</a:t>
            </a:r>
            <a:r>
              <a:rPr lang="pt-BR" altLang="pt-BR" sz="1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BR" altLang="pt-BR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Atenção png | PNGWing">
            <a:extLst>
              <a:ext uri="{FF2B5EF4-FFF2-40B4-BE49-F238E27FC236}">
                <a16:creationId xmlns:a16="http://schemas.microsoft.com/office/drawing/2014/main" id="{EE29A213-F738-FBBB-000D-F67285CFF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809" y="4507120"/>
            <a:ext cx="1083364" cy="108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C69C550-25C7-7F07-6DD5-1B3ACA058F24}"/>
              </a:ext>
            </a:extLst>
          </p:cNvPr>
          <p:cNvSpPr txBox="1"/>
          <p:nvPr/>
        </p:nvSpPr>
        <p:spPr>
          <a:xfrm>
            <a:off x="3697356" y="6010723"/>
            <a:ext cx="3670852" cy="369332"/>
          </a:xfrm>
          <a:prstGeom prst="rect">
            <a:avLst/>
          </a:prstGeom>
          <a:solidFill>
            <a:schemeClr val="tx1"/>
          </a:solidFill>
          <a:ln>
            <a:solidFill>
              <a:srgbClr val="00FF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1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CTSP 02 </a:t>
            </a:r>
            <a:r>
              <a:rPr lang="pt-B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Notas Explicativas</a:t>
            </a:r>
            <a:endParaRPr lang="pt-B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98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3" grpId="0" animBg="1"/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4EBBB-0577-AE4A-B9E5-85AF87F8A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81DE2D-F147-540B-684D-D3167D704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9591"/>
            <a:ext cx="10515600" cy="1325563"/>
          </a:xfrm>
        </p:spPr>
        <p:txBody>
          <a:bodyPr>
            <a:normAutofit/>
          </a:bodyPr>
          <a:lstStyle/>
          <a:p>
            <a:br>
              <a:rPr lang="pt-BR" sz="1900" b="1" dirty="0"/>
            </a:br>
            <a:endParaRPr lang="pt-BR" sz="1900" b="1" dirty="0"/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2A0E14EA-F40C-7FE6-6089-E84AAF226C08}"/>
              </a:ext>
            </a:extLst>
          </p:cNvPr>
          <p:cNvSpPr txBox="1">
            <a:spLocks/>
          </p:cNvSpPr>
          <p:nvPr/>
        </p:nvSpPr>
        <p:spPr>
          <a:xfrm>
            <a:off x="0" y="61768"/>
            <a:ext cx="12191999" cy="660208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BR" sz="19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5B3F1030-AFF4-825F-1657-73307913C8FC}"/>
              </a:ext>
            </a:extLst>
          </p:cNvPr>
          <p:cNvSpPr txBox="1">
            <a:spLocks noChangeArrowheads="1"/>
          </p:cNvSpPr>
          <p:nvPr/>
        </p:nvSpPr>
        <p:spPr>
          <a:xfrm>
            <a:off x="119270" y="114582"/>
            <a:ext cx="11767930" cy="576261"/>
          </a:xfrm>
          <a:prstGeom prst="rect">
            <a:avLst/>
          </a:prstGeom>
          <a:solidFill>
            <a:srgbClr val="FFFF00"/>
          </a:solidFill>
          <a:ln>
            <a:solidFill>
              <a:srgbClr val="00FFFF"/>
            </a:solidFill>
            <a:miter lim="800000"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alt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Estrutura e composição das Notas Explicativas – NE 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6ACB5C84-9516-DE88-8C0D-9DD514D3C9C2}"/>
              </a:ext>
            </a:extLst>
          </p:cNvPr>
          <p:cNvSpPr/>
          <p:nvPr/>
        </p:nvSpPr>
        <p:spPr>
          <a:xfrm>
            <a:off x="2146852" y="821632"/>
            <a:ext cx="9859617" cy="1126438"/>
          </a:xfrm>
          <a:prstGeom prst="roundRect">
            <a:avLst/>
          </a:prstGeom>
          <a:solidFill>
            <a:srgbClr val="C88800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900" b="1" dirty="0">
                <a:solidFill>
                  <a:srgbClr val="FFFFFF"/>
                </a:solidFill>
              </a:rPr>
              <a:t>Natureza jurídica da entidade;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900" b="1" dirty="0">
                <a:solidFill>
                  <a:srgbClr val="FFFFFF"/>
                </a:solidFill>
              </a:rPr>
              <a:t>Domicílio da entidade;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900" b="1" dirty="0">
                <a:solidFill>
                  <a:srgbClr val="FFFFFF"/>
                </a:solidFill>
              </a:rPr>
              <a:t>Natureza das operações e principais atividades da entidade;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900" b="1" dirty="0">
                <a:solidFill>
                  <a:srgbClr val="FFFFFF"/>
                </a:solidFill>
              </a:rPr>
              <a:t>Declaração de conformidade com a legislação e com as NBC TSP.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07DF130D-B626-8C57-56CC-ADC20E140192}"/>
              </a:ext>
            </a:extLst>
          </p:cNvPr>
          <p:cNvSpPr/>
          <p:nvPr/>
        </p:nvSpPr>
        <p:spPr>
          <a:xfrm>
            <a:off x="231910" y="821632"/>
            <a:ext cx="1742662" cy="112643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00" b="1" dirty="0">
                <a:solidFill>
                  <a:schemeClr val="tx1"/>
                </a:solidFill>
              </a:rPr>
              <a:t>Informações</a:t>
            </a:r>
          </a:p>
          <a:p>
            <a:pPr algn="ctr"/>
            <a:r>
              <a:rPr lang="pt-BR" sz="1900" b="1" dirty="0">
                <a:solidFill>
                  <a:schemeClr val="tx1"/>
                </a:solidFill>
              </a:rPr>
              <a:t>gerais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DE34906E-932B-E547-0A49-AC85EC112B57}"/>
              </a:ext>
            </a:extLst>
          </p:cNvPr>
          <p:cNvSpPr/>
          <p:nvPr/>
        </p:nvSpPr>
        <p:spPr>
          <a:xfrm>
            <a:off x="2146852" y="2166729"/>
            <a:ext cx="9859617" cy="1126438"/>
          </a:xfrm>
          <a:prstGeom prst="roundRect">
            <a:avLst/>
          </a:prstGeom>
          <a:solidFill>
            <a:srgbClr val="4F4F00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900" b="1" dirty="0">
                <a:solidFill>
                  <a:srgbClr val="FFFFFF"/>
                </a:solidFill>
              </a:rPr>
              <a:t>Bases de mensuração utilizadas;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900" b="1" dirty="0">
                <a:solidFill>
                  <a:srgbClr val="FFFFFF"/>
                </a:solidFill>
              </a:rPr>
              <a:t>Novas normas e políticas contábeis alteradas;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900" b="1" dirty="0">
                <a:solidFill>
                  <a:srgbClr val="FFFFFF"/>
                </a:solidFill>
              </a:rPr>
              <a:t>Julgamento pela aplicação das políticas contábeis.</a:t>
            </a:r>
            <a:endParaRPr lang="pt-BR" sz="1900" b="1" dirty="0">
              <a:solidFill>
                <a:schemeClr val="tx1"/>
              </a:solidFill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CD595DF8-A8AC-AAF4-9E47-92476AD28572}"/>
              </a:ext>
            </a:extLst>
          </p:cNvPr>
          <p:cNvSpPr/>
          <p:nvPr/>
        </p:nvSpPr>
        <p:spPr>
          <a:xfrm>
            <a:off x="2146852" y="3452191"/>
            <a:ext cx="9852991" cy="1126438"/>
          </a:xfrm>
          <a:prstGeom prst="roundRect">
            <a:avLst/>
          </a:prstGeom>
          <a:solidFill>
            <a:srgbClr val="7030A0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900" b="1" dirty="0">
                <a:solidFill>
                  <a:srgbClr val="FFFFFF"/>
                </a:solidFill>
              </a:rPr>
              <a:t>Apresentação dos itens nas Demonstrações Contábeis observando o cruzamento de cada item com a respectiva nota de detalhamento </a:t>
            </a:r>
            <a:r>
              <a:rPr lang="pt-BR" sz="1900" dirty="0">
                <a:solidFill>
                  <a:srgbClr val="FFFFFF"/>
                </a:solidFill>
              </a:rPr>
              <a:t>(Informação explicativa; referência cruzada; análise qualitativa/quantitativa; análise Vertical</a:t>
            </a:r>
            <a:r>
              <a:rPr lang="pt-BR" sz="1900">
                <a:solidFill>
                  <a:srgbClr val="FFFFFF"/>
                </a:solidFill>
              </a:rPr>
              <a:t>/Horizontal...).</a:t>
            </a:r>
            <a:endParaRPr lang="pt-BR" sz="1900" b="1" dirty="0">
              <a:solidFill>
                <a:schemeClr val="tx1"/>
              </a:solidFill>
            </a:endParaRP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4F61CEF2-6460-5627-BE44-094BE46BCAED}"/>
              </a:ext>
            </a:extLst>
          </p:cNvPr>
          <p:cNvSpPr/>
          <p:nvPr/>
        </p:nvSpPr>
        <p:spPr>
          <a:xfrm>
            <a:off x="2146852" y="4737654"/>
            <a:ext cx="9852991" cy="1926202"/>
          </a:xfrm>
          <a:prstGeom prst="roundRect">
            <a:avLst/>
          </a:prstGeom>
          <a:solidFill>
            <a:srgbClr val="590000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900" b="1" dirty="0">
                <a:solidFill>
                  <a:srgbClr val="FFFFFF"/>
                </a:solidFill>
              </a:rPr>
              <a:t>Passivos contingentes e compromissos contratuais não reconhecidos;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900" b="1" dirty="0">
                <a:solidFill>
                  <a:srgbClr val="FFFFFF"/>
                </a:solidFill>
              </a:rPr>
              <a:t>Objetivos e políticas de gestão de risco financeiro da entidade;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900" b="1" dirty="0">
                <a:solidFill>
                  <a:srgbClr val="FFFFFF"/>
                </a:solidFill>
              </a:rPr>
              <a:t>Pressupostos das estimativas;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900" b="1" dirty="0">
                <a:solidFill>
                  <a:srgbClr val="FFFFFF"/>
                </a:solidFill>
              </a:rPr>
              <a:t>Reconhecimento de inconformidades;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900" b="1" dirty="0">
                <a:solidFill>
                  <a:srgbClr val="FFFFFF"/>
                </a:solidFill>
              </a:rPr>
              <a:t>Ajustes decorrentes de omissões e erros de registros;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900" b="1" dirty="0">
                <a:solidFill>
                  <a:srgbClr val="FFFFFF"/>
                </a:solidFill>
              </a:rPr>
              <a:t>Fatos Supervenientes. </a:t>
            </a:r>
            <a:r>
              <a:rPr lang="pt-BR" sz="1600" dirty="0">
                <a:solidFill>
                  <a:srgbClr val="FFFFFF"/>
                </a:solidFill>
              </a:rPr>
              <a:t>(NBC TSP 25 Evento Subsequente)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477617A2-9359-C86E-7B76-1D7705D92693}"/>
              </a:ext>
            </a:extLst>
          </p:cNvPr>
          <p:cNvSpPr/>
          <p:nvPr/>
        </p:nvSpPr>
        <p:spPr>
          <a:xfrm>
            <a:off x="218660" y="2166729"/>
            <a:ext cx="1742662" cy="112643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00" b="1" dirty="0">
                <a:solidFill>
                  <a:schemeClr val="tx1"/>
                </a:solidFill>
              </a:rPr>
              <a:t>Resumo das políticas contábeis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105FEF08-4813-7BAA-7B5D-686A5B0D86FF}"/>
              </a:ext>
            </a:extLst>
          </p:cNvPr>
          <p:cNvSpPr/>
          <p:nvPr/>
        </p:nvSpPr>
        <p:spPr>
          <a:xfrm>
            <a:off x="218661" y="3452191"/>
            <a:ext cx="1742662" cy="1126437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00" b="1" dirty="0">
                <a:solidFill>
                  <a:schemeClr val="tx1"/>
                </a:solidFill>
              </a:rPr>
              <a:t>Informações de suporte e detalhamento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459ECC46-5D5B-2E8E-3191-63A9D62CD282}"/>
              </a:ext>
            </a:extLst>
          </p:cNvPr>
          <p:cNvSpPr/>
          <p:nvPr/>
        </p:nvSpPr>
        <p:spPr>
          <a:xfrm>
            <a:off x="218660" y="4737652"/>
            <a:ext cx="1742662" cy="1742667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00" b="1" dirty="0">
                <a:solidFill>
                  <a:schemeClr val="tx1"/>
                </a:solidFill>
              </a:rPr>
              <a:t>Outras informações relevantes</a:t>
            </a:r>
          </a:p>
        </p:txBody>
      </p:sp>
    </p:spTree>
    <p:extLst>
      <p:ext uri="{BB962C8B-B14F-4D97-AF65-F5344CB8AC3E}">
        <p14:creationId xmlns:p14="http://schemas.microsoft.com/office/powerpoint/2010/main" val="326329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79A17-7AB1-0B09-2B7C-CBF6C4249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>
            <a:extLst>
              <a:ext uri="{FF2B5EF4-FFF2-40B4-BE49-F238E27FC236}">
                <a16:creationId xmlns:a16="http://schemas.microsoft.com/office/drawing/2014/main" id="{5AF4FC10-73F6-06B6-6EA6-9FC7EEA93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539" y="51771"/>
            <a:ext cx="11502887" cy="1154162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 bIns="0">
            <a:spAutoFit/>
          </a:bodyPr>
          <a:lstStyle/>
          <a:p>
            <a:pPr algn="ctr">
              <a:defRPr/>
            </a:pPr>
            <a:r>
              <a:rPr lang="pt-BR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Relatório da Administração</a:t>
            </a:r>
          </a:p>
          <a:p>
            <a:pPr algn="ctr">
              <a:defRPr/>
            </a:pPr>
            <a:r>
              <a:rPr lang="pt-BR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 a Prestação  de Contas</a:t>
            </a:r>
            <a:endParaRPr lang="pt-BR" sz="2400" dirty="0">
              <a:solidFill>
                <a:srgbClr val="000099"/>
              </a:solidFill>
              <a:latin typeface="Arial" pitchFamily="34" charset="0"/>
            </a:endParaRPr>
          </a:p>
        </p:txBody>
      </p:sp>
      <p:pic>
        <p:nvPicPr>
          <p:cNvPr id="1036" name="Picture 12" descr="Resultado de imagem para Fiscalização desenho">
            <a:extLst>
              <a:ext uri="{FF2B5EF4-FFF2-40B4-BE49-F238E27FC236}">
                <a16:creationId xmlns:a16="http://schemas.microsoft.com/office/drawing/2014/main" id="{696F504A-E657-1FBE-1C04-33D56A6E5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766" y="1222544"/>
            <a:ext cx="3786477" cy="250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30 gifs para comemorar os 30 anos desses videozinhos que a gente ama ...">
            <a:extLst>
              <a:ext uri="{FF2B5EF4-FFF2-40B4-BE49-F238E27FC236}">
                <a16:creationId xmlns:a16="http://schemas.microsoft.com/office/drawing/2014/main" id="{7FAE3112-1666-5F18-F2E4-B4F231355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742" y="1225738"/>
            <a:ext cx="3298467" cy="244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tenção png | PNGWing">
            <a:extLst>
              <a:ext uri="{FF2B5EF4-FFF2-40B4-BE49-F238E27FC236}">
                <a16:creationId xmlns:a16="http://schemas.microsoft.com/office/drawing/2014/main" id="{CB192B4E-FAFF-8567-9E48-B8776D75B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389" y="1885060"/>
            <a:ext cx="1653207" cy="165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FEE4D62A-DB16-1F62-DDC8-8E87311DC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1" y="3538267"/>
            <a:ext cx="11704320" cy="461665"/>
          </a:xfrm>
          <a:prstGeom prst="rect">
            <a:avLst/>
          </a:prstGeom>
          <a:solidFill>
            <a:srgbClr val="C00000"/>
          </a:solidFill>
          <a:ln w="9525">
            <a:solidFill>
              <a:srgbClr val="FFFF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O DEVER DE PRESTAR CONTAS 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463832E1-821C-7A04-9FD0-52BBCF164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792" y="4031117"/>
            <a:ext cx="11728173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Prefeito tem o dever de:</a:t>
            </a:r>
            <a:endParaRPr lang="pt-BR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pt-BR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PRESTAR CONTAS</a:t>
            </a:r>
            <a:r>
              <a:rPr lang="pt-B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sua gestão anual à Câmara;</a:t>
            </a:r>
            <a:endParaRPr lang="pt-BR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pt-BR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RELATAR*</a:t>
            </a:r>
            <a:r>
              <a:rPr lang="pt-BR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sua administração ao término de cada exercício e ao final de seu mandato.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(&gt; </a:t>
            </a:r>
            <a:r>
              <a:rPr lang="pt-BR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questionário TCEPR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29A377D2-B57A-CEE2-866D-7474C54DA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" y="5686308"/>
            <a:ext cx="11728173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chefe do Poder Executivo, ao prestar contas, deve incluir, em separado, as contas do Presidente do Legislativo (LRF art. 56)</a:t>
            </a:r>
          </a:p>
        </p:txBody>
      </p:sp>
      <p:pic>
        <p:nvPicPr>
          <p:cNvPr id="4" name="Picture 2" descr="Lead como captar e atender - Thatto">
            <a:extLst>
              <a:ext uri="{FF2B5EF4-FFF2-40B4-BE49-F238E27FC236}">
                <a16:creationId xmlns:a16="http://schemas.microsoft.com/office/drawing/2014/main" id="{23C92BBD-72D9-2494-D78A-1E20F26A6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591" y="41863"/>
            <a:ext cx="1561409" cy="128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11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3418A-2AFB-B6ED-145C-BF2CCF543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8E7E96-C8A8-3365-4417-11062D265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9591"/>
            <a:ext cx="10515600" cy="1325563"/>
          </a:xfrm>
        </p:spPr>
        <p:txBody>
          <a:bodyPr/>
          <a:lstStyle/>
          <a:p>
            <a:br>
              <a:rPr lang="pt-BR" dirty="0"/>
            </a:b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9808B80-556B-C959-C318-ACBA198793FE}"/>
              </a:ext>
            </a:extLst>
          </p:cNvPr>
          <p:cNvSpPr txBox="1"/>
          <p:nvPr/>
        </p:nvSpPr>
        <p:spPr>
          <a:xfrm>
            <a:off x="165654" y="21308"/>
            <a:ext cx="11582400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FUNDAMENTAÇÃO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(específicas)</a:t>
            </a:r>
            <a:endParaRPr lang="pt-B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585ABBE3-06A2-076D-7BA5-2B0EF9916364}"/>
              </a:ext>
            </a:extLst>
          </p:cNvPr>
          <p:cNvSpPr txBox="1">
            <a:spLocks/>
          </p:cNvSpPr>
          <p:nvPr/>
        </p:nvSpPr>
        <p:spPr>
          <a:xfrm>
            <a:off x="145775" y="624324"/>
            <a:ext cx="11582400" cy="610778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u="sng" dirty="0">
                <a:solidFill>
                  <a:srgbClr val="004F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IN. n. 198, de 18.11.25</a:t>
            </a:r>
            <a:r>
              <a:rPr lang="pt-BR" sz="2000" dirty="0"/>
              <a:t>.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Dispõe sobre a </a:t>
            </a:r>
            <a:r>
              <a:rPr lang="pt-BR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 e a composição da Prestação de Contas de Prefeitos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nos termos ao art. 216,§ 2º, do Regimento Interno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2000" dirty="0">
                <a:solidFill>
                  <a:srgbClr val="004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 n. 197, de 18.11.25.</a:t>
            </a:r>
            <a:r>
              <a:rPr lang="pt-BR" sz="2000" dirty="0">
                <a:solidFill>
                  <a:srgbClr val="004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pt-BR" sz="2000" dirty="0">
                <a:solidFill>
                  <a:srgbClr val="5454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Dispõe </a:t>
            </a:r>
            <a:r>
              <a:rPr lang="pt-BR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sobre a forma e a composição da Prestações de Contas do Poder Legislativo Municipal, </a:t>
            </a:r>
            <a:r>
              <a:rPr lang="pt-BR" sz="2000" dirty="0">
                <a:solidFill>
                  <a:srgbClr val="5454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 termo do art. 226, § 2º, do Regimento Interno.</a:t>
            </a:r>
          </a:p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 n. 187, de 6.11.24</a:t>
            </a:r>
            <a:r>
              <a:rPr lang="pt-BR" sz="2000" dirty="0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Altera a IN n. 165, de 4.11.21, que </a:t>
            </a:r>
            <a:r>
              <a:rPr lang="pt-BR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dispõe sobre o Plano Estratégico do TCE-Pr para o período de 2022 a 2027.</a:t>
            </a:r>
          </a:p>
          <a:p>
            <a:r>
              <a:rPr lang="pt-BR" sz="2000" dirty="0">
                <a:solidFill>
                  <a:srgbClr val="004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 n. 172, de 11.7.22 &gt; (n. 185/24 e 188/24).</a:t>
            </a:r>
            <a:r>
              <a:rPr lang="pt-BR" sz="2000" dirty="0">
                <a:solidFill>
                  <a:srgbClr val="004C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pt-BR" sz="2000" dirty="0">
                <a:solidFill>
                  <a:srgbClr val="5454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Dispõe sobre a </a:t>
            </a:r>
            <a:r>
              <a:rPr lang="pt-BR" sz="2000" b="1" i="1" dirty="0">
                <a:solidFill>
                  <a:srgbClr val="5454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 e a </a:t>
            </a:r>
            <a:r>
              <a:rPr lang="pt-BR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composição da Prestação de Contas de Prefeitos Municipais</a:t>
            </a:r>
            <a:r>
              <a:rPr lang="pt-BR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pt-BR" sz="2000" dirty="0">
                <a:solidFill>
                  <a:srgbClr val="5454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nos termos do art. 216, § 2º, do Regimento Interno.</a:t>
            </a:r>
          </a:p>
          <a:p>
            <a:r>
              <a:rPr lang="pt-BR" sz="2000" dirty="0">
                <a:solidFill>
                  <a:srgbClr val="004F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 n. 192, de 12.12.24.</a:t>
            </a:r>
            <a:r>
              <a:rPr lang="pt-BR" sz="2000" dirty="0">
                <a:solidFill>
                  <a:srgbClr val="004F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Dispõe sobre a </a:t>
            </a:r>
            <a:r>
              <a:rPr lang="pt-BR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agenda de obrigações municipais </a:t>
            </a:r>
            <a:r>
              <a:rPr lang="pt-BR" sz="20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o exercício financeiro de 2025</a:t>
            </a:r>
            <a:r>
              <a:rPr lang="pt-BR" sz="2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 ser observada pela Administração Direta e Indireta dos Poderes Executivo e Legislativo dos Municípios do Estado do Paraná.</a:t>
            </a:r>
          </a:p>
          <a:p>
            <a:r>
              <a:rPr lang="pt-BR" sz="2000" dirty="0">
                <a:solidFill>
                  <a:srgbClr val="004F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 n. 58, de 9.6.11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Regulamenta o art. 216 do Regimento Interno, para efeito de adequação das </a:t>
            </a:r>
            <a:r>
              <a:rPr lang="pt-BR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remessas bimestrais de informações ao Sistema de Informações Municipais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Acompanhamento Mensal, e dá outras providências.</a:t>
            </a:r>
          </a:p>
          <a:p>
            <a:r>
              <a:rPr lang="pt-BR" sz="2000" dirty="0">
                <a:solidFill>
                  <a:srgbClr val="004F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 n. 170, de 13.01.22</a:t>
            </a:r>
            <a:r>
              <a:rPr lang="pt-BR" sz="2000" dirty="0">
                <a:solidFill>
                  <a:srgbClr val="0563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Altera a IN nº 86, de 20.12.12, que dispõe sobre o </a:t>
            </a:r>
            <a:r>
              <a:rPr lang="pt-BR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de Cadastro Geral do Tribunal - SICAD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 dá outras providências.</a:t>
            </a:r>
            <a:endParaRPr lang="pt-BR" sz="20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LCE Pr 113/05 (art. 23, § 1º); </a:t>
            </a:r>
            <a:r>
              <a:rPr lang="pt-B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RI-TCEPR</a:t>
            </a:r>
            <a:r>
              <a:rPr lang="pt-BR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(arts. 215, § 1º, e 225) </a:t>
            </a:r>
            <a:r>
              <a:rPr lang="pt-BR" sz="2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Fundamento Legal PCA</a:t>
            </a:r>
            <a:r>
              <a:rPr lang="pt-BR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TCEPR;</a:t>
            </a:r>
          </a:p>
        </p:txBody>
      </p:sp>
    </p:spTree>
    <p:extLst>
      <p:ext uri="{BB962C8B-B14F-4D97-AF65-F5344CB8AC3E}">
        <p14:creationId xmlns:p14="http://schemas.microsoft.com/office/powerpoint/2010/main" val="1515507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ext Box 3">
            <a:extLst>
              <a:ext uri="{FF2B5EF4-FFF2-40B4-BE49-F238E27FC236}">
                <a16:creationId xmlns:a16="http://schemas.microsoft.com/office/drawing/2014/main" id="{E6F6394A-8197-9A30-84B8-D45D6341C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0746" y="596766"/>
            <a:ext cx="8788469" cy="2797689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  <a:defRPr/>
            </a:pPr>
            <a:r>
              <a:rPr lang="pt-BR" altLang="pt-BR" dirty="0">
                <a:solidFill>
                  <a:srgbClr val="006600"/>
                </a:solidFill>
                <a:latin typeface="Verdana" panose="020B0604030504040204" pitchFamily="34" charset="0"/>
              </a:rPr>
              <a:t>Lei 101/2000 </a:t>
            </a:r>
            <a:r>
              <a:rPr lang="pt-BR" alt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*</a:t>
            </a:r>
            <a:endParaRPr lang="pt-BR" altLang="pt-BR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</a:endParaRPr>
          </a:p>
          <a:p>
            <a:pPr algn="just" eaLnBrk="1" hangingPunct="1">
              <a:lnSpc>
                <a:spcPct val="120000"/>
              </a:lnSpc>
              <a:defRPr/>
            </a:pPr>
            <a:r>
              <a:rPr lang="pt-BR" altLang="pt-BR" sz="2000" dirty="0">
                <a:latin typeface="Verdana" panose="020B0604030504040204" pitchFamily="34" charset="0"/>
              </a:rPr>
              <a:t>Art. 58. </a:t>
            </a:r>
            <a:r>
              <a:rPr lang="pt-BR" altLang="pt-BR" sz="2000" i="1" dirty="0">
                <a:latin typeface="Verdana" panose="020B0604030504040204" pitchFamily="34" charset="0"/>
              </a:rPr>
              <a:t>“A </a:t>
            </a:r>
            <a:r>
              <a:rPr lang="pt-BR" altLang="pt-BR" sz="2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prestação de contas </a:t>
            </a:r>
            <a:r>
              <a:rPr lang="pt-BR" altLang="pt-BR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evidenciará</a:t>
            </a:r>
            <a:r>
              <a:rPr lang="pt-BR" altLang="pt-BR" sz="2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 o </a:t>
            </a:r>
            <a:r>
              <a:rPr lang="pt-BR" altLang="pt-BR" sz="2000" b="1" i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desempenho da arrecadação</a:t>
            </a:r>
            <a:r>
              <a:rPr lang="pt-BR" altLang="pt-BR" sz="2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 em relação à previsão</a:t>
            </a:r>
            <a:r>
              <a:rPr lang="pt-BR" altLang="pt-BR" sz="2000" i="1" dirty="0">
                <a:latin typeface="Verdana" panose="020B0604030504040204" pitchFamily="34" charset="0"/>
              </a:rPr>
              <a:t>, </a:t>
            </a:r>
            <a:r>
              <a:rPr lang="pt-BR" altLang="pt-BR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destacando as providências adotadas</a:t>
            </a:r>
            <a:r>
              <a:rPr lang="pt-BR" altLang="pt-B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 </a:t>
            </a:r>
            <a:r>
              <a:rPr lang="pt-BR" altLang="pt-BR" sz="2000" i="1" dirty="0">
                <a:latin typeface="Verdana" panose="020B0604030504040204" pitchFamily="34" charset="0"/>
              </a:rPr>
              <a:t>no âmbito da </a:t>
            </a:r>
            <a:r>
              <a:rPr lang="pt-BR" altLang="pt-BR" sz="20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fiscalização das receitas e combate à sonegação, as ações de recuperação de créditos </a:t>
            </a:r>
            <a:r>
              <a:rPr lang="pt-BR" altLang="pt-BR" sz="2000" i="1" dirty="0">
                <a:latin typeface="Verdana" panose="020B0604030504040204" pitchFamily="34" charset="0"/>
              </a:rPr>
              <a:t>nas instâncias administrativa e judicial, bem como as demais </a:t>
            </a:r>
            <a:r>
              <a:rPr lang="pt-BR" altLang="pt-BR" sz="20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medidas para incremento das receitas tributárias e de contribuições</a:t>
            </a:r>
            <a:r>
              <a:rPr lang="pt-BR" altLang="pt-BR" sz="2000" i="1" dirty="0">
                <a:latin typeface="Verdana" panose="020B0604030504040204" pitchFamily="34" charset="0"/>
              </a:rPr>
              <a:t>”.       </a:t>
            </a:r>
            <a:endParaRPr lang="pt-BR" altLang="pt-BR" sz="1600" i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E79048-1F3D-AA71-1238-63F62B865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26" y="-16771"/>
            <a:ext cx="11820939" cy="461665"/>
          </a:xfrm>
          <a:prstGeom prst="rect">
            <a:avLst/>
          </a:prstGeom>
          <a:solidFill>
            <a:srgbClr val="92D05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Prestação de Contas</a:t>
            </a:r>
            <a:endParaRPr lang="pt-BR" sz="2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C11A0AD5-5668-4424-ADA4-64845200F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167" y="3703577"/>
            <a:ext cx="5199198" cy="1754326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003300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Base: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pt-BR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de Cálculo</a:t>
            </a:r>
            <a:r>
              <a:rPr lang="pt-BR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pt-BR" dirty="0">
                <a:solidFill>
                  <a:srgbClr val="CCFFFF"/>
                </a:solidFill>
              </a:rPr>
              <a:t>série histórica de arrecadação; 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pt-BR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Correção</a:t>
            </a:r>
            <a:r>
              <a:rPr lang="pt-BR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pt-BR" dirty="0">
                <a:solidFill>
                  <a:srgbClr val="CCFFFF"/>
                </a:solidFill>
              </a:rPr>
              <a:t>por parâmetros preço (efeito preço); quantidade (efeito quantidade); mudança de aplicação de alíquota (efeito legislação)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pt-BR" dirty="0">
                <a:solidFill>
                  <a:srgbClr val="FFC000"/>
                </a:solidFill>
              </a:rPr>
              <a:t>(...)</a:t>
            </a:r>
            <a:r>
              <a:rPr lang="pt-BR" dirty="0">
                <a:solidFill>
                  <a:srgbClr val="CCFFFF"/>
                </a:solidFill>
              </a:rPr>
              <a:t> 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718FB747-455B-4522-0C51-3D1DEC44D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1662" y="3699775"/>
            <a:ext cx="5649765" cy="1754326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003300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Fundamental: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pt-BR" b="1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</a:t>
            </a:r>
            <a:r>
              <a:rPr lang="pt-BR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determinação das despesas;</a:t>
            </a:r>
            <a:r>
              <a:rPr lang="pt-BR" b="1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pt-BR" b="1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</a:t>
            </a:r>
            <a:r>
              <a:rPr lang="pt-BR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execução do orçamento</a:t>
            </a:r>
            <a:r>
              <a:rPr lang="pt-BR" b="1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pt-BR" b="1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determinação das </a:t>
            </a:r>
            <a:r>
              <a:rPr lang="pt-BR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necessidades de financiamento</a:t>
            </a:r>
            <a:r>
              <a:rPr lang="pt-BR" b="1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pt-BR" b="1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primordial na análise para </a:t>
            </a:r>
            <a:r>
              <a:rPr lang="pt-BR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concessão de C.A. </a:t>
            </a:r>
            <a:r>
              <a:rPr lang="pt-BR" b="1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suplementares e especial por excesso de arrecadação.</a:t>
            </a:r>
            <a:endParaRPr lang="pt-BR" b="1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Seta: Curva para a Esquerda 11">
            <a:extLst>
              <a:ext uri="{FF2B5EF4-FFF2-40B4-BE49-F238E27FC236}">
                <a16:creationId xmlns:a16="http://schemas.microsoft.com/office/drawing/2014/main" id="{878F1A39-F881-D066-2A6C-B5611E2BCBE0}"/>
              </a:ext>
            </a:extLst>
          </p:cNvPr>
          <p:cNvSpPr/>
          <p:nvPr/>
        </p:nvSpPr>
        <p:spPr>
          <a:xfrm>
            <a:off x="11449879" y="3420587"/>
            <a:ext cx="437315" cy="1216152"/>
          </a:xfrm>
          <a:prstGeom prst="curvedLeftArrow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Seta: Curva para a Direita 12">
            <a:extLst>
              <a:ext uri="{FF2B5EF4-FFF2-40B4-BE49-F238E27FC236}">
                <a16:creationId xmlns:a16="http://schemas.microsoft.com/office/drawing/2014/main" id="{3C8C4B56-2E79-59F0-C41E-FC79FFC074ED}"/>
              </a:ext>
            </a:extLst>
          </p:cNvPr>
          <p:cNvSpPr/>
          <p:nvPr/>
        </p:nvSpPr>
        <p:spPr>
          <a:xfrm>
            <a:off x="450572" y="3485326"/>
            <a:ext cx="400216" cy="1216152"/>
          </a:xfrm>
          <a:prstGeom prst="curvedRightArrow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C457082C-73BF-6AAC-7295-C2AAC3A74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168" y="3269082"/>
            <a:ext cx="10897636" cy="369332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003300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Metodologia de </a:t>
            </a:r>
            <a:r>
              <a:rPr lang="pt-BR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Projeção</a:t>
            </a:r>
            <a:r>
              <a:rPr 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Receita Orçamentária</a:t>
            </a:r>
            <a:endParaRPr lang="pt-BR" b="1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14295DEA-AF0F-F3F0-DD9F-887682B8FB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940" y="3298737"/>
            <a:ext cx="823330" cy="508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E4C5373A-8EBF-C01A-BCA3-44BF9C421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86391"/>
            <a:ext cx="6970655" cy="1138773"/>
          </a:xfrm>
          <a:prstGeom prst="rect">
            <a:avLst/>
          </a:prstGeom>
          <a:solidFill>
            <a:srgbClr val="501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LRF</a:t>
            </a:r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: </a:t>
            </a:r>
            <a:endParaRPr lang="pt-BR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just">
              <a:defRPr/>
            </a:pPr>
            <a:r>
              <a:rPr lang="pt-B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Exigência </a:t>
            </a:r>
            <a:r>
              <a:rPr lang="pt-BR" sz="1600" b="1" i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de explicitação</a:t>
            </a:r>
            <a:r>
              <a:rPr lang="pt-BR" sz="16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pt-B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da </a:t>
            </a:r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Metodologia de Cálculo, </a:t>
            </a:r>
            <a:r>
              <a:rPr lang="pt-B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para que controles possam ser exercidos visando </a:t>
            </a:r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comprovar a consistência da projeção</a:t>
            </a:r>
            <a:r>
              <a:rPr lang="pt-BR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.</a:t>
            </a:r>
          </a:p>
        </p:txBody>
      </p:sp>
      <p:sp>
        <p:nvSpPr>
          <p:cNvPr id="19" name="Fluxograma: Fita Perfurada 18">
            <a:extLst>
              <a:ext uri="{FF2B5EF4-FFF2-40B4-BE49-F238E27FC236}">
                <a16:creationId xmlns:a16="http://schemas.microsoft.com/office/drawing/2014/main" id="{BD4C0CB5-7F1F-EB66-3E27-6E3D75F9F24F}"/>
              </a:ext>
            </a:extLst>
          </p:cNvPr>
          <p:cNvSpPr/>
          <p:nvPr/>
        </p:nvSpPr>
        <p:spPr>
          <a:xfrm>
            <a:off x="7505700" y="18618"/>
            <a:ext cx="4719433" cy="2177534"/>
          </a:xfrm>
          <a:prstGeom prst="flowChartPunchedTape">
            <a:avLst/>
          </a:prstGeom>
          <a:solidFill>
            <a:srgbClr val="FFFF00"/>
          </a:solidFill>
          <a:ln>
            <a:solidFill>
              <a:srgbClr val="FF0000"/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spcBef>
                <a:spcPts val="250"/>
              </a:spcBef>
            </a:pPr>
            <a:r>
              <a:rPr lang="pt-BR" altLang="pt-B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“</a:t>
            </a:r>
            <a:r>
              <a:rPr lang="pt-BR" altLang="pt-BR" sz="1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Art. 11</a:t>
            </a:r>
            <a:r>
              <a:rPr lang="pt-BR" altLang="pt-B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”  </a:t>
            </a:r>
            <a:r>
              <a:rPr lang="pt-BR" altLang="pt-BR" sz="1600" b="1" dirty="0">
                <a:solidFill>
                  <a:schemeClr val="tx1"/>
                </a:solidFill>
                <a:latin typeface="Tahoma" panose="020B0604030504040204" pitchFamily="34" charset="0"/>
              </a:rPr>
              <a:t>–   LRF 101/00</a:t>
            </a:r>
          </a:p>
          <a:p>
            <a:pPr lvl="1" algn="just">
              <a:spcBef>
                <a:spcPts val="250"/>
              </a:spcBef>
              <a:buFontTx/>
              <a:buChar char="-"/>
            </a:pPr>
            <a:r>
              <a:rPr lang="pt-BR" altLang="pt-BR" sz="1600" b="1" dirty="0">
                <a:solidFill>
                  <a:schemeClr val="tx1"/>
                </a:solidFill>
                <a:latin typeface="Tahoma" panose="020B0604030504040204" pitchFamily="34" charset="0"/>
              </a:rPr>
              <a:t>Instituição </a:t>
            </a:r>
            <a:r>
              <a:rPr lang="pt-BR" altLang="pt-BR" sz="1200" b="1" dirty="0">
                <a:solidFill>
                  <a:schemeClr val="tx1"/>
                </a:solidFill>
                <a:latin typeface="Tahoma" panose="020B0604030504040204" pitchFamily="34" charset="0"/>
              </a:rPr>
              <a:t>(CRFB art. 156)</a:t>
            </a:r>
          </a:p>
          <a:p>
            <a:pPr lvl="1" algn="just">
              <a:spcBef>
                <a:spcPts val="250"/>
              </a:spcBef>
              <a:buFontTx/>
              <a:buChar char="-"/>
            </a:pPr>
            <a:r>
              <a:rPr lang="pt-BR" altLang="pt-BR" sz="1600" b="1" dirty="0">
                <a:solidFill>
                  <a:schemeClr val="tx1"/>
                </a:solidFill>
                <a:latin typeface="Tahoma" panose="020B0604030504040204" pitchFamily="34" charset="0"/>
              </a:rPr>
              <a:t>Previsão </a:t>
            </a:r>
            <a:r>
              <a:rPr lang="pt-BR" altLang="pt-BR" sz="1200" b="1" dirty="0">
                <a:solidFill>
                  <a:schemeClr val="tx1"/>
                </a:solidFill>
                <a:latin typeface="Tahoma" panose="020B0604030504040204" pitchFamily="34" charset="0"/>
              </a:rPr>
              <a:t>(CRFB § 3º art. 165; L.4320/64 art.30</a:t>
            </a:r>
            <a:r>
              <a:rPr lang="pt-BR" altLang="pt-BR" sz="1600" b="1" dirty="0">
                <a:solidFill>
                  <a:schemeClr val="tx1"/>
                </a:solidFill>
                <a:latin typeface="Tahoma" panose="020B0604030504040204" pitchFamily="34" charset="0"/>
              </a:rPr>
              <a:t>)</a:t>
            </a:r>
          </a:p>
          <a:p>
            <a:pPr lvl="1" algn="just">
              <a:spcBef>
                <a:spcPts val="250"/>
              </a:spcBef>
              <a:buFontTx/>
              <a:buChar char="-"/>
            </a:pPr>
            <a:r>
              <a:rPr lang="pt-BR" altLang="pt-BR" sz="1600" b="1" dirty="0">
                <a:solidFill>
                  <a:srgbClr val="FF0000"/>
                </a:solidFill>
                <a:latin typeface="Tahoma" panose="020B0604030504040204" pitchFamily="34" charset="0"/>
              </a:rPr>
              <a:t>“</a:t>
            </a:r>
            <a:r>
              <a:rPr lang="pt-BR" altLang="pt-BR" sz="1600" b="1" i="1" dirty="0">
                <a:solidFill>
                  <a:srgbClr val="FF0000"/>
                </a:solidFill>
                <a:latin typeface="Tahoma" panose="020B0604030504040204" pitchFamily="34" charset="0"/>
              </a:rPr>
              <a:t>Efetiva Arrecadação</a:t>
            </a:r>
            <a:r>
              <a:rPr lang="pt-BR" altLang="pt-BR" sz="1600" b="1" dirty="0">
                <a:solidFill>
                  <a:srgbClr val="FF0000"/>
                </a:solidFill>
                <a:latin typeface="Tahoma" panose="020B0604030504040204" pitchFamily="34" charset="0"/>
              </a:rPr>
              <a:t>”!!! </a:t>
            </a:r>
          </a:p>
        </p:txBody>
      </p:sp>
      <p:sp>
        <p:nvSpPr>
          <p:cNvPr id="20" name="Fluxograma: Fita Perfurada 19">
            <a:extLst>
              <a:ext uri="{FF2B5EF4-FFF2-40B4-BE49-F238E27FC236}">
                <a16:creationId xmlns:a16="http://schemas.microsoft.com/office/drawing/2014/main" id="{628B5FAD-C3B9-AD1C-CA38-523B19B35B7C}"/>
              </a:ext>
            </a:extLst>
          </p:cNvPr>
          <p:cNvSpPr/>
          <p:nvPr/>
        </p:nvSpPr>
        <p:spPr>
          <a:xfrm>
            <a:off x="7512324" y="1658255"/>
            <a:ext cx="4719433" cy="1827067"/>
          </a:xfrm>
          <a:prstGeom prst="flowChartPunchedTape">
            <a:avLst/>
          </a:prstGeom>
          <a:solidFill>
            <a:srgbClr val="FFFF00"/>
          </a:solidFill>
          <a:ln>
            <a:solidFill>
              <a:srgbClr val="FF0000"/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pt-BR" sz="1600" b="1" dirty="0">
                <a:solidFill>
                  <a:schemeClr val="tx1"/>
                </a:solidFill>
                <a:latin typeface="Verdana" pitchFamily="34" charset="0"/>
              </a:rPr>
              <a:t>Atenção!!!!!!!!!!!!!!!!!!!</a:t>
            </a:r>
          </a:p>
          <a:p>
            <a:pPr algn="just">
              <a:defRPr/>
            </a:pPr>
            <a:r>
              <a:rPr lang="pt-BR" sz="1600" b="1" dirty="0">
                <a:solidFill>
                  <a:schemeClr val="tx1"/>
                </a:solidFill>
                <a:latin typeface="Verdana" pitchFamily="34" charset="0"/>
              </a:rPr>
              <a:t>A </a:t>
            </a:r>
            <a:r>
              <a:rPr lang="pt-BR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não observância </a:t>
            </a:r>
            <a:r>
              <a:rPr lang="pt-BR" sz="1600" b="1" dirty="0">
                <a:solidFill>
                  <a:schemeClr val="tx1"/>
                </a:solidFill>
                <a:latin typeface="Verdana" pitchFamily="34" charset="0"/>
              </a:rPr>
              <a:t>no que se refere aos impostos, implicará a </a:t>
            </a:r>
            <a:r>
              <a:rPr lang="pt-BR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proibição de receber transferências  voluntárias</a:t>
            </a:r>
            <a:r>
              <a:rPr lang="pt-BR" sz="1600" dirty="0">
                <a:solidFill>
                  <a:schemeClr val="tx1"/>
                </a:solidFill>
                <a:latin typeface="Verdana" pitchFamily="34" charset="0"/>
              </a:rPr>
              <a:t>; </a:t>
            </a:r>
          </a:p>
          <a:p>
            <a:pPr algn="just">
              <a:defRPr/>
            </a:pPr>
            <a:r>
              <a:rPr lang="pt-BR" sz="1400" dirty="0">
                <a:solidFill>
                  <a:schemeClr val="tx1"/>
                </a:solidFill>
                <a:latin typeface="Verdana" pitchFamily="34" charset="0"/>
              </a:rPr>
              <a:t>(§ ú art. 11 LRF);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C48DB7A9-872E-023C-AE1A-C4CA64CEA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1704" y="5746339"/>
            <a:ext cx="4723369" cy="954107"/>
          </a:xfrm>
          <a:prstGeom prst="rect">
            <a:avLst/>
          </a:prstGeom>
          <a:solidFill>
            <a:srgbClr val="000000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pt-BR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 4320 art. 3; 9-11; 35-I; 51-57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pt-BR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LRF </a:t>
            </a:r>
            <a:r>
              <a:rPr lang="pt-BR" sz="1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arts</a:t>
            </a:r>
            <a:r>
              <a:rPr lang="pt-BR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11-14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pt-BR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Portaria STN 163/01 – Consolidação das Contas Públicas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pt-BR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MCASP/MDF</a:t>
            </a:r>
            <a:endParaRPr lang="pt-BR" sz="1400" b="1" i="1" dirty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98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89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750"/>
                            </p:stCondLst>
                            <p:childTnLst>
                              <p:par>
                                <p:cTn id="3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75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794" grpId="0" animBg="1"/>
      <p:bldP spid="2" grpId="0" animBg="1"/>
      <p:bldP spid="3" grpId="0" animBg="1"/>
      <p:bldP spid="3" grpId="1" animBg="1"/>
      <p:bldP spid="12" grpId="0" animBg="1"/>
      <p:bldP spid="13" grpId="0" animBg="1"/>
      <p:bldP spid="14" grpId="0" animBg="1"/>
      <p:bldP spid="14" grpId="1" animBg="1"/>
      <p:bldP spid="16" grpId="0" animBg="1"/>
      <p:bldP spid="19" grpId="0" animBg="1"/>
      <p:bldP spid="20" grpId="0" animBg="1"/>
      <p:bldP spid="2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FAF84-4E98-72F4-8A6E-F2CB3F9F7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:a16="http://schemas.microsoft.com/office/drawing/2014/main" id="{463832E1-821C-7A04-9FD0-52BBCF164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96" y="1610707"/>
            <a:ext cx="11728173" cy="310854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i="1" dirty="0">
                <a:solidFill>
                  <a:srgbClr val="B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pt-B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Relatório da Administração</a:t>
            </a:r>
          </a:p>
          <a:p>
            <a:pPr algn="just">
              <a:defRPr/>
            </a:pP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Esse relatório </a:t>
            </a:r>
            <a:r>
              <a:rPr lang="pt-BR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não está sujeito à aprovação ou rejeição 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pela Câmara.</a:t>
            </a:r>
          </a:p>
          <a:p>
            <a:pPr algn="just">
              <a:defRPr/>
            </a:pP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 ele o caráter de </a:t>
            </a:r>
            <a:r>
              <a:rPr lang="pt-BR" sz="28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exposição dos planos de governo e de trabalhos realizados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pelo Prefeito.</a:t>
            </a:r>
          </a:p>
          <a:p>
            <a:pPr algn="just">
              <a:defRPr/>
            </a:pP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 mais um ato político que administrativo, destinado a </a:t>
            </a:r>
            <a:r>
              <a:rPr lang="pt-BR" sz="28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esclarecer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os </a:t>
            </a:r>
            <a:r>
              <a:rPr lang="pt-BR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vereadores e munícipes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respeito das realizações do exercício passado e das metas para o futuro, ou da gestão que se encerra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B688A2D5-7B60-06D3-486D-B2EDC9C20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026" y="4831823"/>
            <a:ext cx="11960084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Relatório é, assim, peça distinta da Prestação de Contas, mas deve acompanhá-la, como </a:t>
            </a:r>
            <a:r>
              <a:rPr lang="pt-BR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elemento informativo e esclarecedor da legitimidade da arrecadação e dos gastos do Executivo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4B7DE0E-4CF8-7619-E66E-C90B1A23CF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149" y="46442"/>
            <a:ext cx="11704320" cy="461665"/>
          </a:xfrm>
          <a:prstGeom prst="rect">
            <a:avLst/>
          </a:prstGeom>
          <a:solidFill>
            <a:srgbClr val="C0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RELATÓRIO DA ADMINISTRAÇÃO</a:t>
            </a:r>
          </a:p>
        </p:txBody>
      </p:sp>
      <p:pic>
        <p:nvPicPr>
          <p:cNvPr id="2050" name="Picture 2" descr="Resultado de imagem para relatório desenho figurinha">
            <a:extLst>
              <a:ext uri="{FF2B5EF4-FFF2-40B4-BE49-F238E27FC236}">
                <a16:creationId xmlns:a16="http://schemas.microsoft.com/office/drawing/2014/main" id="{D96834B0-034B-4E12-3A43-998D9CB02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6141" y="14085"/>
            <a:ext cx="15144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FE9539D1-F324-63A1-6627-9B5207FA8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786" y="552605"/>
            <a:ext cx="565869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Mensagens do PD, PPA, LDO e LOA, enviadas ao Poder Legislativo.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7D0E7B33-86BF-F095-C7BA-37D669D6A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058" y="6335749"/>
            <a:ext cx="1196008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Complementar à mensagem prevista no art.22,I Lei 4.320/64; </a:t>
            </a:r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TCEPR 172/22 art.20 §2º</a:t>
            </a:r>
            <a:endParaRPr lang="pt-BR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30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" grpId="0" animBg="1"/>
      <p:bldP spid="2" grpId="1" animBg="1"/>
      <p:bldP spid="4" grpId="0" animBg="1"/>
      <p:bldP spid="5" grpId="0" animBg="1"/>
      <p:bldP spid="5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1027">
            <a:extLst>
              <a:ext uri="{FF2B5EF4-FFF2-40B4-BE49-F238E27FC236}">
                <a16:creationId xmlns:a16="http://schemas.microsoft.com/office/drawing/2014/main" id="{979CE5A1-A9CD-7A3C-D46D-549B4557E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302" y="2018511"/>
            <a:ext cx="9753600" cy="4640501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Embasamentos Específicos </a:t>
            </a:r>
          </a:p>
          <a:p>
            <a:pPr algn="ctr">
              <a:defRPr/>
            </a:pPr>
            <a:endParaRPr lang="pt-BR" sz="24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pt-BR" sz="2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CRFB/88 &gt; </a:t>
            </a:r>
            <a:r>
              <a:rPr lang="pt-BR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Arts. 30,III; 70, 71, 74, § 1º; 165 § 3º</a:t>
            </a:r>
          </a:p>
          <a:p>
            <a:pPr algn="ctr">
              <a:lnSpc>
                <a:spcPct val="150000"/>
              </a:lnSpc>
              <a:defRPr/>
            </a:pPr>
            <a:r>
              <a:rPr lang="pt-BR" sz="24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Lei 4.320/64 &gt; </a:t>
            </a:r>
            <a:r>
              <a:rPr lang="pt-BR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Art.82 §1º</a:t>
            </a:r>
            <a:endParaRPr lang="pt-BR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pt-BR" sz="24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LRF &gt; </a:t>
            </a:r>
            <a:r>
              <a:rPr lang="pt-BR" sz="24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Art. 9º §4º: Maio; Set e </a:t>
            </a:r>
            <a:r>
              <a:rPr lang="pt-BR" sz="24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Fev</a:t>
            </a:r>
            <a:r>
              <a:rPr lang="pt-BR" sz="24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Arts. 48; 49; 54; 55; 59</a:t>
            </a:r>
          </a:p>
          <a:p>
            <a:pPr algn="ctr">
              <a:lnSpc>
                <a:spcPct val="150000"/>
              </a:lnSpc>
              <a:defRPr/>
            </a:pPr>
            <a:r>
              <a:rPr lang="pt-BR" sz="2400" b="1" i="1" dirty="0">
                <a:solidFill>
                  <a:srgbClr val="6927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Constituição Paraná &gt; </a:t>
            </a:r>
            <a:r>
              <a:rPr lang="pt-BR" sz="2400" dirty="0">
                <a:solidFill>
                  <a:srgbClr val="6927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 § ú</a:t>
            </a:r>
          </a:p>
          <a:p>
            <a:pPr algn="ctr">
              <a:lnSpc>
                <a:spcPct val="150000"/>
              </a:lnSpc>
            </a:pPr>
            <a:r>
              <a:rPr lang="pt-B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DL 201 de 27.02.67 &gt;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Art. 1º, VI</a:t>
            </a:r>
          </a:p>
          <a:p>
            <a:pPr algn="ctr">
              <a:lnSpc>
                <a:spcPct val="150000"/>
              </a:lnSpc>
            </a:pPr>
            <a:r>
              <a:rPr lang="pt-BR" sz="2400" b="1" i="1" dirty="0">
                <a:solidFill>
                  <a:srgbClr val="9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LCE 113/05 &gt; </a:t>
            </a:r>
            <a:r>
              <a:rPr lang="pt-BR" sz="2400" i="1" dirty="0">
                <a:solidFill>
                  <a:srgbClr val="9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Art.23 §1º; 25</a:t>
            </a:r>
          </a:p>
          <a:p>
            <a:pPr algn="ctr">
              <a:lnSpc>
                <a:spcPct val="150000"/>
              </a:lnSpc>
            </a:pPr>
            <a:r>
              <a:rPr lang="pt-BR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 TCEPR &gt; </a:t>
            </a:r>
            <a:r>
              <a:rPr lang="pt-BR" sz="24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Arts.215§1º; 225</a:t>
            </a:r>
          </a:p>
        </p:txBody>
      </p:sp>
      <p:sp>
        <p:nvSpPr>
          <p:cNvPr id="266243" name="Text Box 1028">
            <a:extLst>
              <a:ext uri="{FF2B5EF4-FFF2-40B4-BE49-F238E27FC236}">
                <a16:creationId xmlns:a16="http://schemas.microsoft.com/office/drawing/2014/main" id="{95F669CA-3A68-F10C-7745-2CCFFAEF4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1" y="2362201"/>
            <a:ext cx="7777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algn="just">
              <a:defRPr/>
            </a:pPr>
            <a:endParaRPr lang="pt-BR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104DD57-6AD9-56B1-5D2D-C5E356D34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" y="111444"/>
            <a:ext cx="11567161" cy="528637"/>
          </a:xfrm>
          <a:prstGeom prst="rect">
            <a:avLst/>
          </a:prstGeom>
          <a:solidFill>
            <a:srgbClr val="92D05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Prestação de Contas ?!</a:t>
            </a:r>
            <a:endParaRPr lang="pt-BR" sz="2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4BDA2615-9299-6B3B-B32A-947F5F4FF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722205"/>
            <a:ext cx="6309360" cy="523220"/>
          </a:xfrm>
          <a:prstGeom prst="rect">
            <a:avLst/>
          </a:prstGeom>
          <a:solidFill>
            <a:srgbClr val="87F0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Uma Disposição Pessoal???</a:t>
            </a:r>
          </a:p>
        </p:txBody>
      </p:sp>
      <p:pic>
        <p:nvPicPr>
          <p:cNvPr id="1028" name="Picture 4" descr="Letra X Sem Fundo GIF">
            <a:extLst>
              <a:ext uri="{FF2B5EF4-FFF2-40B4-BE49-F238E27FC236}">
                <a16:creationId xmlns:a16="http://schemas.microsoft.com/office/drawing/2014/main" id="{49410289-14D2-3DA0-284E-01EE211D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074" y="761963"/>
            <a:ext cx="2391204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04BB7590-6E24-B6AB-91EC-BFD598272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1" y="1383918"/>
            <a:ext cx="11167606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Uma Obrigação Legal, Democrática e de Transparência!!!!!!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55C6633A-1E32-8416-C0AE-5C96EDA50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" y="1132439"/>
            <a:ext cx="10957559" cy="4154984"/>
          </a:xfrm>
          <a:prstGeom prst="rect">
            <a:avLst/>
          </a:prstGeom>
          <a:gradFill flip="none" rotWithShape="1">
            <a:gsLst>
              <a:gs pos="0">
                <a:srgbClr val="080808"/>
              </a:gs>
              <a:gs pos="50000">
                <a:schemeClr val="bg1"/>
              </a:gs>
              <a:gs pos="100000">
                <a:srgbClr val="080808"/>
              </a:gs>
            </a:gsLst>
            <a:lin ang="18900000" scaled="1"/>
            <a:tileRect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scene3d>
            <a:camera prst="perspectiveContrastingRightFacing"/>
            <a:lightRig rig="threePt" dir="t"/>
          </a:scene3d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Consequências do não atendimento:</a:t>
            </a:r>
          </a:p>
          <a:p>
            <a:pPr marL="457200" indent="-457200">
              <a:buFontTx/>
              <a:buAutoNum type="alphaLcParenR"/>
              <a:defRPr/>
            </a:pP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Cassação do mandato pelo poder Judiciário. (Decreto-lei nº 201/67);</a:t>
            </a:r>
          </a:p>
          <a:p>
            <a:pPr marL="457200" indent="-457200">
              <a:buFontTx/>
              <a:buAutoNum type="alphaLcParenR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P</a:t>
            </a:r>
            <a:r>
              <a:rPr lang="pt-B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erda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 dos direitos políticos e multa de até 100 (cem) vezes o valor da remuneração. (Lei nº 8.429/92);</a:t>
            </a:r>
          </a:p>
          <a:p>
            <a:pPr marL="457200" indent="-457200">
              <a:buFontTx/>
              <a:buAutoNum type="alphaLcParenR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I</a:t>
            </a:r>
            <a:r>
              <a:rPr lang="pt-B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nclusão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 no rol de responsáveis a ser encaminhado ao TRE para fins de verificação de inelegibilidade. (LC nº 64/90);</a:t>
            </a:r>
          </a:p>
          <a:p>
            <a:pPr marL="457200" indent="-457200">
              <a:buFontTx/>
              <a:buAutoNum type="alphaLcParenR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R</a:t>
            </a:r>
            <a:r>
              <a:rPr lang="pt-B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epresentação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 para decretação da intervenção federal/estadual. (art. 35, II CRFB/88).</a:t>
            </a:r>
          </a:p>
          <a:p>
            <a:pPr marL="457200" indent="-457200">
              <a:buFontTx/>
              <a:buAutoNum type="alphaLcParenR"/>
              <a:defRPr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charset="0"/>
              </a:rPr>
              <a:t>O Município sofrerá os impactos de natureza institucional tais como a não emissão de certidões para transferências voluntárias e para contratação de operações de crédito.</a:t>
            </a:r>
            <a:endParaRPr lang="pt-BR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59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animBg="1"/>
      <p:bldP spid="2" grpId="0" animBg="1"/>
      <p:bldP spid="4" grpId="0" animBg="1"/>
      <p:bldP spid="3" grpId="0" animBg="1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FAF84-4E98-72F4-8A6E-F2CB3F9F7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:a16="http://schemas.microsoft.com/office/drawing/2014/main" id="{463832E1-821C-7A04-9FD0-52BBCF164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272" y="1098402"/>
            <a:ext cx="12072728" cy="5539978"/>
          </a:xfrm>
          <a:prstGeom prst="rect">
            <a:avLst/>
          </a:prstGeom>
          <a:solidFill>
            <a:schemeClr val="tx1"/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Supervisão: Chefe de Gabinete do Prefeito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Coordenação: Controle Interno ( &gt; </a:t>
            </a:r>
            <a:r>
              <a:rPr lang="pt-BR" b="1" dirty="0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estruturar</a:t>
            </a:r>
            <a:r>
              <a:rPr lang="pt-BR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Ciência aos Secretários das pastas/Presidências da Administração Indireta, Fundos e Fundações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GT - Leitura e discussão das </a:t>
            </a:r>
            <a:r>
              <a:rPr lang="pt-BR" b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INs</a:t>
            </a:r>
            <a:r>
              <a:rPr lang="pt-BR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TCEPR </a:t>
            </a:r>
            <a:r>
              <a:rPr lang="pt-BR" b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nºs</a:t>
            </a:r>
            <a:r>
              <a:rPr lang="pt-BR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172/22/198/25 ; dos Anexos na NT nº 34/2025 – CGF/TCEPR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Revisar Sistemas para verificar se atendem às exigências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Revisar registros das ações das diversas unidades da Administração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Preparar dinâmica para as respostas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Escolher/nomear/capacitar os interlocutores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Capacitação de toda equipe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Dar ciência ao Chefe do Poder Executivo</a:t>
            </a:r>
            <a:endParaRPr lang="pt-BR" b="1" dirty="0">
              <a:solidFill>
                <a:srgbClr val="FFFF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Atos de Governo/ de Gestão </a:t>
            </a:r>
            <a:r>
              <a:rPr lang="pt-BR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(principalmente)</a:t>
            </a:r>
            <a:endParaRPr lang="pt-BR" b="1" dirty="0">
              <a:solidFill>
                <a:srgbClr val="FFFF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Governança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Políticas Públicas</a:t>
            </a:r>
            <a:endParaRPr lang="pt-BR" b="1" dirty="0">
              <a:solidFill>
                <a:srgbClr val="FFFF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CAB9E9C-5C0C-35E4-BC91-DC595ECD4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1" y="39688"/>
            <a:ext cx="11704320" cy="461665"/>
          </a:xfrm>
          <a:prstGeom prst="rect">
            <a:avLst/>
          </a:prstGeom>
          <a:solidFill>
            <a:srgbClr val="C0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RECOMENDAÇÕES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F0B82B6-D8AE-0FC7-0533-434570FB4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146" y="3730701"/>
            <a:ext cx="1698217" cy="170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28AF575-C911-2BF5-1FE1-A5C269863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9046" y="4213848"/>
            <a:ext cx="2134929" cy="841375"/>
          </a:xfrm>
          <a:prstGeom prst="cloudCallout">
            <a:avLst>
              <a:gd name="adj1" fmla="val 23097"/>
              <a:gd name="adj2" fmla="val 25986"/>
            </a:avLst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pt-BR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Gestão Operacional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9E77BEE4-A19E-DB4C-6F51-5BF85DAA8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8207" y="3896488"/>
            <a:ext cx="4136600" cy="2308324"/>
          </a:xfrm>
          <a:prstGeom prst="rect">
            <a:avLst/>
          </a:prstGeom>
          <a:solidFill>
            <a:srgbClr val="FFFF8F"/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pt-BR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Auditoria operacional</a:t>
            </a:r>
            <a:r>
              <a:rPr lang="pt-BR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”: </a:t>
            </a:r>
            <a:r>
              <a:rPr lang="pt-B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definido pelos objetivos e questões de auditoria</a:t>
            </a:r>
            <a:r>
              <a:rPr lang="pt-BR" dirty="0"/>
              <a:t>. P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odem ser</a:t>
            </a: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programas específicos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entidades, fundos ou certas atividades (</a:t>
            </a:r>
            <a:r>
              <a:rPr lang="pt-BR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seus produtos, </a:t>
            </a:r>
            <a:r>
              <a:rPr lang="pt-BR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e impactos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</a:t>
            </a:r>
            <a:r>
              <a:rPr lang="pt-BR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situações encontradas</a:t>
            </a:r>
            <a:r>
              <a:rPr lang="pt-BR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(incluindo </a:t>
            </a:r>
            <a:r>
              <a:rPr lang="pt-BR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causas e efeitos</a:t>
            </a:r>
            <a:r>
              <a:rPr lang="pt-B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assim como informações financeiras ou não financeiras.</a:t>
            </a:r>
            <a:endParaRPr lang="pt-BR" i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D452317B-252B-E19C-1B29-ABC0901A1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595" y="665459"/>
            <a:ext cx="8719136" cy="36248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algn="ctr">
              <a:defRPr/>
            </a:pPr>
            <a:endParaRPr lang="pt-BR" sz="2400" dirty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  <a:p>
            <a:pPr algn="ctr">
              <a:defRPr/>
            </a:pPr>
            <a:r>
              <a:rPr lang="pt-BR" sz="24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“</a:t>
            </a:r>
            <a:r>
              <a:rPr lang="pt-BR" sz="24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avaliação do grau de implementação de políticas públicas</a:t>
            </a:r>
            <a:r>
              <a:rPr lang="pt-BR" sz="24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”</a:t>
            </a:r>
          </a:p>
          <a:p>
            <a:pPr algn="ctr">
              <a:defRPr/>
            </a:pPr>
            <a:endParaRPr lang="pt-BR" sz="2400" dirty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66D11535-85B4-8B8C-80B4-89C1032A1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11" y="357801"/>
            <a:ext cx="820421" cy="4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86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FAF84-4E98-72F4-8A6E-F2CB3F9F7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:a16="http://schemas.microsoft.com/office/drawing/2014/main" id="{463832E1-821C-7A04-9FD0-52BBCF164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16" y="435796"/>
            <a:ext cx="11728173" cy="6401753"/>
          </a:xfrm>
          <a:prstGeom prst="rect">
            <a:avLst/>
          </a:prstGeom>
          <a:solidFill>
            <a:schemeClr val="tx1"/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sz="18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sz="18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sz="18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sz="18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sz="18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sz="18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sz="18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CAB9E9C-5C0C-35E4-BC91-DC595ECD4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1" y="39688"/>
            <a:ext cx="11704320" cy="461665"/>
          </a:xfrm>
          <a:prstGeom prst="rect">
            <a:avLst/>
          </a:prstGeom>
          <a:solidFill>
            <a:srgbClr val="C0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RECOMENDAÇÕES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4B87B3BC-944D-1AA2-E3C4-F2D0A0B66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9396" y="816045"/>
            <a:ext cx="3153907" cy="295465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1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“Governança”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Atos de Governo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Atos de Gestão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Políticas Públicas</a:t>
            </a:r>
            <a:endParaRPr lang="pt-BR" sz="1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1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Compliance*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pt-BR" sz="1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t-BR" sz="1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198B7029-FEC6-B09C-7134-63E5326F4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7520" y="899417"/>
            <a:ext cx="3153907" cy="2092881"/>
          </a:xfrm>
          <a:prstGeom prst="rect">
            <a:avLst/>
          </a:prstGeom>
          <a:solidFill>
            <a:schemeClr val="tx1"/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8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2026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Implantação Compliance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18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Órgão Piloto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Todos os Órgãos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18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PCA Adequado</a:t>
            </a:r>
            <a:endParaRPr lang="pt-BR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E0A6EE7A-F5E5-60E7-1039-A630FA0D0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932" y="842553"/>
            <a:ext cx="4843900" cy="2523768"/>
          </a:xfrm>
          <a:prstGeom prst="rect">
            <a:avLst/>
          </a:prstGeom>
          <a:solidFill>
            <a:schemeClr val="tx1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18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Experiências anteriores/atuais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2022 x 2023 x 2024 </a:t>
            </a:r>
            <a:r>
              <a:rPr lang="pt-BR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pt-BR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2025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Expertise municipal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Aprimoramento CI, Auditoria e Contabilidade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Parecer TCE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Pronunciamento Câmara Municipal</a:t>
            </a:r>
            <a:endParaRPr lang="pt-BR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7C9A9BFA-643B-8BD5-7234-EBEBCA14F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1" y="3384200"/>
            <a:ext cx="11482346" cy="1231106"/>
          </a:xfrm>
          <a:prstGeom prst="rect">
            <a:avLst/>
          </a:prstGeom>
          <a:solidFill>
            <a:schemeClr val="tx1"/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Compliance*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Procedimentos de efetivação de condutas de ética e integridade, organizados em leis, códigos ou instrumentos similares.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Marcos legais: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3410E505-86C9-557B-5DC4-518C92E8E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996" y="4523887"/>
            <a:ext cx="4045778" cy="2092881"/>
          </a:xfrm>
          <a:prstGeom prst="rect">
            <a:avLst/>
          </a:prstGeom>
          <a:solidFill>
            <a:schemeClr val="tx1"/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Lei 12.846/13 Lei Anticorrupção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Lei 13.303/16 Estatuto das Estatais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Lei 13.848/19 Lei das Ag. Reguladoras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Lei 12.813/13 Conflito de Interesses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Lei 14.133/21 Licitações</a:t>
            </a:r>
            <a:endParaRPr lang="pt-BR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62243D20-9A2C-3981-5BFD-2770D6B04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549" y="4517263"/>
            <a:ext cx="5112573" cy="2092881"/>
          </a:xfrm>
          <a:prstGeom prst="rect">
            <a:avLst/>
          </a:prstGeom>
          <a:solidFill>
            <a:schemeClr val="tx1"/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Lei 8429/92 Improbidade Administrativa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LC 101/00 Responsabilidade Fiscal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Dec. 9.203/17 Governança na Adm. Federal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Dec. 1.171/94 Código de Ética do Servidor Público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18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(...)</a:t>
            </a:r>
            <a:endParaRPr lang="pt-BR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have Esquerda 11">
            <a:extLst>
              <a:ext uri="{FF2B5EF4-FFF2-40B4-BE49-F238E27FC236}">
                <a16:creationId xmlns:a16="http://schemas.microsoft.com/office/drawing/2014/main" id="{EEAB3CC9-3C6F-A494-93C2-375E4CFA947D}"/>
              </a:ext>
            </a:extLst>
          </p:cNvPr>
          <p:cNvSpPr/>
          <p:nvPr/>
        </p:nvSpPr>
        <p:spPr>
          <a:xfrm>
            <a:off x="5122765" y="893255"/>
            <a:ext cx="388556" cy="173775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1E2DAAEF-561F-AB57-C3BC-E506BF9AE705}"/>
              </a:ext>
            </a:extLst>
          </p:cNvPr>
          <p:cNvSpPr/>
          <p:nvPr/>
        </p:nvSpPr>
        <p:spPr>
          <a:xfrm>
            <a:off x="7407962" y="157701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aio 15">
            <a:extLst>
              <a:ext uri="{FF2B5EF4-FFF2-40B4-BE49-F238E27FC236}">
                <a16:creationId xmlns:a16="http://schemas.microsoft.com/office/drawing/2014/main" id="{12B98A3A-D5D3-47F3-1047-76F0675349BD}"/>
              </a:ext>
            </a:extLst>
          </p:cNvPr>
          <p:cNvSpPr/>
          <p:nvPr/>
        </p:nvSpPr>
        <p:spPr>
          <a:xfrm>
            <a:off x="1245704" y="4558755"/>
            <a:ext cx="914400" cy="914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32" name="Picture 8" descr="Resultado de imagem para cereja foto">
            <a:extLst>
              <a:ext uri="{FF2B5EF4-FFF2-40B4-BE49-F238E27FC236}">
                <a16:creationId xmlns:a16="http://schemas.microsoft.com/office/drawing/2014/main" id="{65A9B5CC-7FFD-B982-AD64-BBA20B74E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6" y="5471115"/>
            <a:ext cx="1347485" cy="126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5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2" grpId="0" animBg="1"/>
      <p:bldP spid="5" grpId="0" animBg="1"/>
      <p:bldP spid="6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FF3C2-734B-4CB1-8773-D81031CCB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:a16="http://schemas.microsoft.com/office/drawing/2014/main" id="{EA43AA67-2E76-24D5-24EC-D1CCEE972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63" y="647700"/>
            <a:ext cx="11728173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b="1" i="1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Despesa pública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 a aplicação de certa quantia, em dinheiro, por autoridade ou agente público competente, dentro de uma autorização legislativa, para execução de fim a cargo do governo (...), </a:t>
            </a:r>
            <a:endParaRPr lang="pt-BR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1718ABD-7C7F-D8B7-ABDF-37D00D546976}"/>
              </a:ext>
            </a:extLst>
          </p:cNvPr>
          <p:cNvSpPr txBox="1"/>
          <p:nvPr/>
        </p:nvSpPr>
        <p:spPr>
          <a:xfrm>
            <a:off x="57650" y="22673"/>
            <a:ext cx="11758652" cy="5232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Revisitando a definição de Despesa Pública!!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8CD6B08C-159D-3FBB-C8DD-FB4884E90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57" y="2698746"/>
            <a:ext cx="11728173" cy="646331"/>
          </a:xfrm>
          <a:prstGeom prst="rect">
            <a:avLst/>
          </a:prstGeom>
          <a:solidFill>
            <a:srgbClr val="FFED76"/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Delibera-se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pt-BR" b="1" i="1" dirty="0">
                <a:solidFill>
                  <a:srgbClr val="0017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o que deve ser objeto da despesa pública, com base no que trará mais benefício à sociedade</a:t>
            </a:r>
            <a:r>
              <a:rPr lang="pt-BR" dirty="0">
                <a:solidFill>
                  <a:srgbClr val="0017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, i.é. </a:t>
            </a:r>
            <a:r>
              <a:rPr lang="pt-BR" b="1" i="1" dirty="0">
                <a:solidFill>
                  <a:srgbClr val="0017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que necessidades humanas de “</a:t>
            </a:r>
            <a:r>
              <a:rPr lang="pt-BR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caráter coletivo</a:t>
            </a:r>
            <a:r>
              <a:rPr lang="pt-BR" b="1" i="1" dirty="0">
                <a:solidFill>
                  <a:srgbClr val="0017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”</a:t>
            </a:r>
            <a:r>
              <a:rPr lang="pt-BR" b="1" dirty="0">
                <a:solidFill>
                  <a:srgbClr val="0017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pt-B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devem ser satisfeitas pelo processo do serviço público</a:t>
            </a:r>
            <a:r>
              <a:rPr lang="pt-B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0B949341-B282-85C5-13DF-CC370C997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1" y="3411330"/>
            <a:ext cx="11233206" cy="646331"/>
          </a:xfrm>
          <a:prstGeom prst="rect">
            <a:avLst/>
          </a:prstGeom>
          <a:solidFill>
            <a:srgbClr val="FFED76"/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pt-BR" dirty="0"/>
              <a:t>Óbvio que a </a:t>
            </a:r>
            <a:r>
              <a:rPr lang="pt-BR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taxação por si só é uma perda de utilidade para o povo</a:t>
            </a:r>
            <a:r>
              <a:rPr lang="pt-BR" dirty="0"/>
              <a:t>, enquanto a </a:t>
            </a:r>
            <a:r>
              <a:rPr lang="pt-BR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despesa pública por si só é um ganho de utilidade para a comunidade;</a:t>
            </a:r>
            <a:endParaRPr lang="pt-BR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34D6730A-E1E8-4062-F267-ADC3ABB33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57" y="4130973"/>
            <a:ext cx="10800189" cy="1200329"/>
          </a:xfrm>
          <a:prstGeom prst="rect">
            <a:avLst/>
          </a:prstGeom>
          <a:solidFill>
            <a:srgbClr val="FFED76"/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pt-BR" dirty="0"/>
              <a:t>A </a:t>
            </a:r>
            <a:r>
              <a:rPr lang="pt-BR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Máxima Vantagem Social é alcançada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quando</a:t>
            </a:r>
            <a:r>
              <a:rPr lang="pt-BR" dirty="0"/>
              <a:t> o Estado, em suas atividades financeiras, </a:t>
            </a:r>
            <a:r>
              <a:rPr lang="pt-BR" b="1" i="1" dirty="0">
                <a:solidFill>
                  <a:srgbClr val="002060"/>
                </a:solidFill>
              </a:rPr>
              <a:t>maximiza o excedente de ganho ou utilidade socia</a:t>
            </a:r>
            <a:r>
              <a:rPr lang="pt-B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pt-BR" dirty="0"/>
              <a:t> (resultante do gasto público) </a:t>
            </a:r>
            <a:r>
              <a:rPr lang="pt-BR" b="1" i="1" dirty="0">
                <a:solidFill>
                  <a:srgbClr val="002060"/>
                </a:solidFill>
              </a:rPr>
              <a:t>sobre o sacrifício social </a:t>
            </a:r>
            <a:r>
              <a:rPr lang="pt-BR" dirty="0"/>
              <a:t>ou desutilidade (envolvido no pagamento de impostos), </a:t>
            </a:r>
            <a:r>
              <a:rPr lang="pt-B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assim</a:t>
            </a:r>
            <a:r>
              <a:rPr lang="pt-BR" dirty="0"/>
              <a:t>, </a:t>
            </a:r>
            <a:r>
              <a:rPr lang="pt-BR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exige que o Estado compare o sacrifício e os benefícios da sociedade em suas operações fiscais.</a:t>
            </a:r>
            <a:endParaRPr lang="pt-BR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F6BDF741-44E5-3A41-89B1-116EB1426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73" y="5389211"/>
            <a:ext cx="10246580" cy="646331"/>
          </a:xfrm>
          <a:prstGeom prst="rect">
            <a:avLst/>
          </a:prstGeom>
          <a:solidFill>
            <a:srgbClr val="FFED76"/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pt-BR" dirty="0"/>
              <a:t>A vantagem máxima da rede social é </a:t>
            </a:r>
            <a:r>
              <a:rPr lang="pt-BR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alcançada quando o sacrifício social </a:t>
            </a:r>
            <a:r>
              <a:rPr lang="pt-B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marginal (desutilidade) da tributação </a:t>
            </a:r>
            <a:r>
              <a:rPr lang="pt-BR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o benefício social</a:t>
            </a:r>
            <a:r>
              <a:rPr lang="pt-B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marginal (utilidade) da despesa pública </a:t>
            </a:r>
            <a:r>
              <a:rPr lang="pt-BR" b="1" i="1" u="sng" dirty="0">
                <a:solidFill>
                  <a:srgbClr val="F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são equacionados</a:t>
            </a:r>
            <a:r>
              <a:rPr lang="pt-BR" dirty="0">
                <a:solidFill>
                  <a:srgbClr val="F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BR" dirty="0">
              <a:solidFill>
                <a:srgbClr val="F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D08086AA-0757-95C9-6D6C-F5CACC99F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45" y="6100988"/>
            <a:ext cx="9389473" cy="646331"/>
          </a:xfrm>
          <a:prstGeom prst="rect">
            <a:avLst/>
          </a:prstGeom>
          <a:solidFill>
            <a:srgbClr val="FFED76"/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 adequado sistema de finanças públicas é aquele que </a:t>
            </a:r>
            <a:r>
              <a:rPr lang="pt-BR" b="1" i="1" u="sng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assegura</a:t>
            </a:r>
            <a:r>
              <a:rPr lang="pt-BR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máxima vantagem social de suas operações fiscais.</a:t>
            </a:r>
            <a:endParaRPr lang="pt-BR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38DE4E6-91A9-B069-97EF-2CD6E71D9F62}"/>
              </a:ext>
            </a:extLst>
          </p:cNvPr>
          <p:cNvSpPr txBox="1"/>
          <p:nvPr/>
        </p:nvSpPr>
        <p:spPr>
          <a:xfrm>
            <a:off x="159025" y="2223922"/>
            <a:ext cx="11728173" cy="430887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Princípio da Máxima Vantagem Social – PMVS  </a:t>
            </a:r>
            <a:endParaRPr lang="pt-BR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6011CEAB-CCAE-CF96-20C3-9C2C45CAF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195" y="1356692"/>
            <a:ext cx="11728173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(...), e </a:t>
            </a:r>
            <a:r>
              <a:rPr lang="pt-BR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pt-BR" b="1" i="1" u="sng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 demonstre ter atendido</a:t>
            </a:r>
            <a:r>
              <a:rPr lang="pt-BR" b="1" i="1" dirty="0">
                <a:solidFill>
                  <a:srgbClr val="0021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pt-BR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Princípio da Máxima Vantagem Social</a:t>
            </a:r>
            <a:r>
              <a:rPr lang="pt-BR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 o </a:t>
            </a:r>
            <a:r>
              <a:rPr lang="pt-BR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Princípio da Oportunidade da Despesa”.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gifs">
            <a:extLst>
              <a:ext uri="{FF2B5EF4-FFF2-40B4-BE49-F238E27FC236}">
                <a16:creationId xmlns:a16="http://schemas.microsoft.com/office/drawing/2014/main" id="{F1C7BFE7-CD6D-BC32-835D-E3EB2837D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293" y="5712376"/>
            <a:ext cx="2381250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30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AA3B8-6F76-7E79-A625-6BF437F82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1" name="Text Box 4">
            <a:extLst>
              <a:ext uri="{FF2B5EF4-FFF2-40B4-BE49-F238E27FC236}">
                <a16:creationId xmlns:a16="http://schemas.microsoft.com/office/drawing/2014/main" id="{ED727009-DA06-08FF-62AF-D845AE8B6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2420940"/>
            <a:ext cx="7416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 sz="1400">
              <a:latin typeface="+mn-lt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0D05D023-5519-AA50-552B-13CC45524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" y="1925130"/>
            <a:ext cx="11871960" cy="1163139"/>
          </a:xfrm>
          <a:prstGeom prst="rect">
            <a:avLst/>
          </a:prstGeom>
          <a:solidFill>
            <a:srgbClr val="FFFFCC"/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61942" algn="just">
              <a:lnSpc>
                <a:spcPct val="107000"/>
              </a:lnSpc>
              <a:spcAft>
                <a:spcPts val="800"/>
              </a:spcAft>
            </a:pPr>
            <a:r>
              <a:rPr lang="pt-BR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O Poder Público deve não apenas cumprir as normas legais e princípios éticos, mas também </a:t>
            </a:r>
            <a:r>
              <a:rPr lang="pt-BR" sz="2200" b="1" i="1" dirty="0">
                <a:solidFill>
                  <a:srgbClr val="001D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se empenhar em </a:t>
            </a:r>
            <a:r>
              <a:rPr lang="pt-BR" sz="2200" b="1" i="1" u="sng" dirty="0">
                <a:solidFill>
                  <a:srgbClr val="001D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melhorar continuamente seus </a:t>
            </a:r>
            <a:r>
              <a:rPr lang="pt-BR" sz="22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processos e serviços</a:t>
            </a:r>
            <a:r>
              <a:rPr lang="pt-BR" sz="2200" b="1" i="1" dirty="0">
                <a:solidFill>
                  <a:srgbClr val="001D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, garantindo que suas </a:t>
            </a:r>
            <a:r>
              <a:rPr lang="pt-BR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atividades sejam realizadas de forma a atender às necessidades da sociedade com a maior eficiência possível</a:t>
            </a:r>
            <a:r>
              <a:rPr lang="pt-BR" sz="22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2200" kern="1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4F7616D-8C75-F6A2-35C1-D1FA9FB513D6}"/>
              </a:ext>
            </a:extLst>
          </p:cNvPr>
          <p:cNvSpPr txBox="1"/>
          <p:nvPr/>
        </p:nvSpPr>
        <p:spPr>
          <a:xfrm>
            <a:off x="167640" y="554155"/>
            <a:ext cx="11909061" cy="430887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Princípio da Oportunidade da Despesa – POD </a:t>
            </a:r>
            <a:endParaRPr lang="pt-BR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5D171979-8AB2-7DB7-947B-16C69F8E6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" y="1028340"/>
            <a:ext cx="11871960" cy="800860"/>
          </a:xfrm>
          <a:prstGeom prst="rect">
            <a:avLst/>
          </a:prstGeom>
          <a:solidFill>
            <a:srgbClr val="FFFFCC"/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61942" algn="just">
              <a:lnSpc>
                <a:spcPct val="107000"/>
              </a:lnSpc>
              <a:spcAft>
                <a:spcPts val="800"/>
              </a:spcAft>
            </a:pPr>
            <a:r>
              <a:rPr lang="pt-BR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O Estado deve </a:t>
            </a:r>
            <a:r>
              <a:rPr lang="pt-BR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gastar dentro dos limites do interesse público</a:t>
            </a:r>
            <a:r>
              <a:rPr lang="pt-BR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proporcional às possibilidades financeiras</a:t>
            </a:r>
            <a:r>
              <a:rPr lang="pt-BR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 e na </a:t>
            </a:r>
            <a:r>
              <a:rPr lang="pt-BR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medida da capacidade contributiva dos cidadãos</a:t>
            </a:r>
            <a:r>
              <a:rPr lang="pt-BR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22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59737E5B-3E9C-5ABD-E535-39F7E523A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59" y="3167417"/>
            <a:ext cx="11871960" cy="2462213"/>
          </a:xfrm>
          <a:prstGeom prst="rect">
            <a:avLst/>
          </a:prstGeom>
          <a:solidFill>
            <a:srgbClr val="FFFFCC"/>
          </a:solidFill>
          <a:ln w="9525">
            <a:solidFill>
              <a:srgbClr val="CC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 multiplicidade dos serviços a cargo do Estado, as despesas podem ter caráter:</a:t>
            </a:r>
          </a:p>
          <a:p>
            <a:pPr algn="just">
              <a:defRPr/>
            </a:pPr>
            <a:r>
              <a:rPr lang="pt-BR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Imprescindível, </a:t>
            </a:r>
            <a:r>
              <a:rPr lang="pt-BR" sz="2200" dirty="0">
                <a:cs typeface="Arial" charset="0"/>
              </a:rPr>
              <a:t>ex. remuneração do pessoal efetivo;</a:t>
            </a:r>
          </a:p>
          <a:p>
            <a:pPr algn="just">
              <a:defRPr/>
            </a:pPr>
            <a:r>
              <a:rPr lang="pt-BR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Adiável</a:t>
            </a:r>
            <a:r>
              <a:rPr lang="pt-BR" sz="2200" dirty="0">
                <a:cs typeface="Arial" charset="0"/>
              </a:rPr>
              <a:t>, ex. obra ou serviço que possa ser protelada;</a:t>
            </a:r>
          </a:p>
          <a:p>
            <a:pPr algn="just">
              <a:defRPr/>
            </a:pPr>
            <a:r>
              <a:rPr lang="pt-BR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Redutível</a:t>
            </a:r>
            <a:r>
              <a:rPr lang="pt-BR" sz="2200" dirty="0">
                <a:cs typeface="Arial" charset="0"/>
              </a:rPr>
              <a:t>, ex. serviço cuja intensidade possa ser diminuída sem dano para a coletividade envolvida;</a:t>
            </a:r>
          </a:p>
          <a:p>
            <a:pPr algn="just">
              <a:defRPr/>
            </a:pPr>
            <a:r>
              <a:rPr lang="pt-BR" sz="2200" b="1" i="1" dirty="0">
                <a:solidFill>
                  <a:srgbClr val="5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Supérfluo</a:t>
            </a:r>
            <a:r>
              <a:rPr lang="pt-BR" sz="2200" dirty="0">
                <a:cs typeface="Arial" charset="0"/>
              </a:rPr>
              <a:t>, ex. que excedem as necessidades imediatas ou  são dispensáveis;</a:t>
            </a:r>
          </a:p>
          <a:p>
            <a:pPr algn="just">
              <a:defRPr/>
            </a:pPr>
            <a:r>
              <a:rPr lang="pt-BR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Suntuário</a:t>
            </a:r>
            <a:r>
              <a:rPr lang="pt-BR" sz="2200" dirty="0">
                <a:cs typeface="Arial" charset="0"/>
              </a:rPr>
              <a:t>, ex. realizações de grandiosidade desnecessária ou descabida, às mais das vezes guiadas pelo capricho ou vaidade do governantes.                                                                       (Jr.29:7</a:t>
            </a:r>
            <a:r>
              <a:rPr lang="pt-BR" sz="2133" dirty="0">
                <a:cs typeface="Arial" charset="0"/>
              </a:rPr>
              <a:t>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523ED5D-97F9-6A75-3151-CA94088D0E88}"/>
              </a:ext>
            </a:extLst>
          </p:cNvPr>
          <p:cNvSpPr txBox="1"/>
          <p:nvPr/>
        </p:nvSpPr>
        <p:spPr>
          <a:xfrm>
            <a:off x="216674" y="9419"/>
            <a:ext cx="11758652" cy="4616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t-B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Revisitando a definição de Despesa Pública!!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6" name="Texto Explicativo: Seta para Cima 5">
            <a:extLst>
              <a:ext uri="{FF2B5EF4-FFF2-40B4-BE49-F238E27FC236}">
                <a16:creationId xmlns:a16="http://schemas.microsoft.com/office/drawing/2014/main" id="{91D492FC-DB04-4365-4942-ABAFAA1C5BD1}"/>
              </a:ext>
            </a:extLst>
          </p:cNvPr>
          <p:cNvSpPr/>
          <p:nvPr/>
        </p:nvSpPr>
        <p:spPr>
          <a:xfrm>
            <a:off x="305467" y="5610811"/>
            <a:ext cx="11701003" cy="1231107"/>
          </a:xfrm>
          <a:prstGeom prst="upArrowCallout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133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Eficiência Operacional                  Eficiência Alocativa             Disciplina Fiscal</a:t>
            </a:r>
          </a:p>
        </p:txBody>
      </p: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1903B4FA-C750-39E3-EC15-2FCBD5F171EA}"/>
              </a:ext>
            </a:extLst>
          </p:cNvPr>
          <p:cNvSpPr/>
          <p:nvPr/>
        </p:nvSpPr>
        <p:spPr>
          <a:xfrm>
            <a:off x="7986752" y="6209398"/>
            <a:ext cx="609883" cy="473305"/>
          </a:xfrm>
          <a:prstGeom prst="right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8" name="Seta: para a Esquerda 7">
            <a:extLst>
              <a:ext uri="{FF2B5EF4-FFF2-40B4-BE49-F238E27FC236}">
                <a16:creationId xmlns:a16="http://schemas.microsoft.com/office/drawing/2014/main" id="{892502BC-4A4B-ED84-A66C-3C0992055504}"/>
              </a:ext>
            </a:extLst>
          </p:cNvPr>
          <p:cNvSpPr/>
          <p:nvPr/>
        </p:nvSpPr>
        <p:spPr>
          <a:xfrm>
            <a:off x="4692513" y="6172418"/>
            <a:ext cx="609883" cy="473305"/>
          </a:xfrm>
          <a:prstGeom prst="left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</p:spTree>
    <p:extLst>
      <p:ext uri="{BB962C8B-B14F-4D97-AF65-F5344CB8AC3E}">
        <p14:creationId xmlns:p14="http://schemas.microsoft.com/office/powerpoint/2010/main" val="240525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2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7" name="Text Box 1029">
            <a:extLst>
              <a:ext uri="{FF2B5EF4-FFF2-40B4-BE49-F238E27FC236}">
                <a16:creationId xmlns:a16="http://schemas.microsoft.com/office/drawing/2014/main" id="{3B3F12F7-7E71-D23B-B6BD-E65AC3626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2420938"/>
            <a:ext cx="7416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231428" name="Picture 7" descr=" / ">
            <a:extLst>
              <a:ext uri="{FF2B5EF4-FFF2-40B4-BE49-F238E27FC236}">
                <a16:creationId xmlns:a16="http://schemas.microsoft.com/office/drawing/2014/main" id="{9C45B420-D8C0-EBF1-941B-DBA377C7D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769" y="1018244"/>
            <a:ext cx="2667000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1B8D0B99-3C62-E9EB-F362-A54D1BF77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8524" y="4524690"/>
            <a:ext cx="6355744" cy="1785104"/>
          </a:xfrm>
          <a:prstGeom prst="rect">
            <a:avLst/>
          </a:prstGeom>
          <a:solidFill>
            <a:srgbClr val="FFFF00"/>
          </a:solidFill>
          <a:ln w="9525">
            <a:solidFill>
              <a:srgbClr val="660066"/>
            </a:solidFill>
            <a:miter lim="800000"/>
            <a:headEnd/>
            <a:tailEnd/>
          </a:ln>
          <a:scene3d>
            <a:camera prst="perspectiveHeroicExtremeLeftFacing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pt-BR" b="1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“Prestará contas </a:t>
            </a:r>
            <a:r>
              <a:rPr lang="pt-BR" b="1" i="1" u="sng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qualquer</a:t>
            </a:r>
            <a:r>
              <a:rPr lang="pt-BR" i="1" dirty="0">
                <a:solidFill>
                  <a:schemeClr val="bg2">
                    <a:lumMod val="10000"/>
                  </a:schemeClr>
                </a:solidFill>
                <a:latin typeface="Arial" charset="0"/>
                <a:cs typeface="Arial" charset="0"/>
              </a:rPr>
              <a:t> pessoa física ou jurídica, pública ou privada. que </a:t>
            </a:r>
            <a:r>
              <a:rPr lang="pt-B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utilize, arrecade, guarde, gerencie ou administre dinheiros, bens e valores públicos </a:t>
            </a:r>
            <a:r>
              <a:rPr lang="pt-BR" i="1" dirty="0">
                <a:solidFill>
                  <a:schemeClr val="bg2">
                    <a:lumMod val="10000"/>
                  </a:schemeClr>
                </a:solidFill>
                <a:latin typeface="Arial" charset="0"/>
                <a:cs typeface="Arial" charset="0"/>
              </a:rPr>
              <a:t>ou pelos quais a esfera pública responda, ou que, em nome desta, assuma obrigações de natureza pecuniária</a:t>
            </a:r>
            <a:r>
              <a:rPr lang="pt-BR" dirty="0">
                <a:solidFill>
                  <a:schemeClr val="bg2">
                    <a:lumMod val="10000"/>
                  </a:schemeClr>
                </a:solidFill>
                <a:latin typeface="Arial" charset="0"/>
                <a:cs typeface="Arial" charset="0"/>
              </a:rPr>
              <a:t>”</a:t>
            </a:r>
            <a:r>
              <a:rPr lang="pt-BR" dirty="0">
                <a:solidFill>
                  <a:schemeClr val="bg2">
                    <a:lumMod val="10000"/>
                  </a:schemeClr>
                </a:solidFill>
                <a:cs typeface="Arial" charset="0"/>
              </a:rPr>
              <a:t>.(</a:t>
            </a: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*</a:t>
            </a:r>
            <a:r>
              <a:rPr lang="pt-BR" dirty="0">
                <a:solidFill>
                  <a:schemeClr val="bg2">
                    <a:lumMod val="10000"/>
                  </a:schemeClr>
                </a:solidFill>
                <a:cs typeface="Arial" charset="0"/>
              </a:rPr>
              <a:t>)</a:t>
            </a:r>
          </a:p>
          <a:p>
            <a:pPr algn="just" eaLnBrk="1" hangingPunct="1">
              <a:defRPr/>
            </a:pPr>
            <a:r>
              <a:rPr lang="pt-BR" dirty="0">
                <a:solidFill>
                  <a:schemeClr val="bg2">
                    <a:lumMod val="10000"/>
                  </a:schemeClr>
                </a:solidFill>
                <a:cs typeface="Arial" charset="0"/>
              </a:rPr>
              <a:t>(§ ú art. 70 CRFB)          </a:t>
            </a:r>
            <a:r>
              <a:rPr lang="pt-BR" sz="2000" dirty="0">
                <a:solidFill>
                  <a:schemeClr val="bg2">
                    <a:lumMod val="10000"/>
                  </a:schemeClr>
                </a:solidFill>
                <a:cs typeface="Arial" charset="0"/>
              </a:rPr>
              <a:t>(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*</a:t>
            </a:r>
            <a:r>
              <a:rPr lang="pt-BR" sz="2000" dirty="0">
                <a:solidFill>
                  <a:schemeClr val="bg2">
                    <a:lumMod val="10000"/>
                  </a:schemeClr>
                </a:solidFill>
                <a:cs typeface="Arial" charset="0"/>
              </a:rPr>
              <a:t>) Gestão orçamentária e financeira</a:t>
            </a:r>
          </a:p>
        </p:txBody>
      </p:sp>
      <p:pic>
        <p:nvPicPr>
          <p:cNvPr id="231430" name="Imagem 2">
            <a:extLst>
              <a:ext uri="{FF2B5EF4-FFF2-40B4-BE49-F238E27FC236}">
                <a16:creationId xmlns:a16="http://schemas.microsoft.com/office/drawing/2014/main" id="{7142F84D-8059-FFCC-FB10-662120428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15" y="789786"/>
            <a:ext cx="266700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3141A89-C68A-5D29-B364-B8441AAC1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3" y="4691514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36" name="Imagem 14">
            <a:extLst>
              <a:ext uri="{FF2B5EF4-FFF2-40B4-BE49-F238E27FC236}">
                <a16:creationId xmlns:a16="http://schemas.microsoft.com/office/drawing/2014/main" id="{CC7125AA-E713-FBED-4830-63B4BACE3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565" y="808263"/>
            <a:ext cx="3801510" cy="3801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5" descr=" / ">
            <a:extLst>
              <a:ext uri="{FF2B5EF4-FFF2-40B4-BE49-F238E27FC236}">
                <a16:creationId xmlns:a16="http://schemas.microsoft.com/office/drawing/2014/main" id="{D8AE7DDE-3331-4F14-0142-3C8075905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34" y="4130528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7">
            <a:extLst>
              <a:ext uri="{FF2B5EF4-FFF2-40B4-BE49-F238E27FC236}">
                <a16:creationId xmlns:a16="http://schemas.microsoft.com/office/drawing/2014/main" id="{4EB664A7-AE19-D878-AECD-04FC58204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46" y="21668"/>
            <a:ext cx="11728173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prstDash val="lgDashDotDot"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ngle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PRESTAÇÃO DE CONTAS</a:t>
            </a:r>
          </a:p>
        </p:txBody>
      </p:sp>
    </p:spTree>
    <p:extLst>
      <p:ext uri="{BB962C8B-B14F-4D97-AF65-F5344CB8AC3E}">
        <p14:creationId xmlns:p14="http://schemas.microsoft.com/office/powerpoint/2010/main" val="334415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001A3-1678-4B65-3AB8-8B7554472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12">
            <a:extLst>
              <a:ext uri="{FF2B5EF4-FFF2-40B4-BE49-F238E27FC236}">
                <a16:creationId xmlns:a16="http://schemas.microsoft.com/office/drawing/2014/main" id="{13FEF3CB-8346-054D-C2A1-4BD93F068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8" y="-387205"/>
            <a:ext cx="5980115" cy="722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11" name="Picture 20">
            <a:extLst>
              <a:ext uri="{FF2B5EF4-FFF2-40B4-BE49-F238E27FC236}">
                <a16:creationId xmlns:a16="http://schemas.microsoft.com/office/drawing/2014/main" id="{AA404A97-868E-C6DB-84F8-61790FCFC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435" y="-39860"/>
            <a:ext cx="5980115" cy="681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8306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2">
            <a:extLst>
              <a:ext uri="{FF2B5EF4-FFF2-40B4-BE49-F238E27FC236}">
                <a16:creationId xmlns:a16="http://schemas.microsoft.com/office/drawing/2014/main" id="{ECF72EE8-64D5-5D89-C214-95E0833AD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999" y="1734918"/>
            <a:ext cx="9541566" cy="31736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just">
              <a:buFont typeface="Wingdings" pitchFamily="2" charset="2"/>
              <a:buChar char="ü"/>
              <a:defRPr/>
            </a:pPr>
            <a:endParaRPr lang="pt-B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r>
              <a:rPr lang="pt-B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conselho da sabedoria é: </a:t>
            </a:r>
          </a:p>
          <a:p>
            <a:pPr marL="609600" indent="-609600" algn="just">
              <a:buFont typeface="Wingdings" pitchFamily="2" charset="2"/>
              <a:buChar char="ü"/>
              <a:defRPr/>
            </a:pPr>
            <a:r>
              <a:rPr lang="pt-B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Procure obter sabedoria; use tudo o que você possui para adquirir entendimento.</a:t>
            </a:r>
          </a:p>
          <a:p>
            <a:pPr marL="609600" indent="-609600" algn="just">
              <a:buFont typeface="Wingdings" pitchFamily="2" charset="2"/>
              <a:buChar char="ü"/>
              <a:defRPr/>
            </a:pPr>
            <a:r>
              <a:rPr lang="pt-B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Dedique alta estima à sabedoria, e ela o exaltará; abrace-a e ela o honrará.</a:t>
            </a:r>
          </a:p>
          <a:p>
            <a:pPr algn="just">
              <a:defRPr/>
            </a:pPr>
            <a:r>
              <a:rPr lang="pt-B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                                                                 Pv.4:7-8</a:t>
            </a:r>
            <a:endParaRPr lang="pt-BR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3211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DCABE-2622-CFCB-D5A9-00265EEA6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702693-44B9-AFCB-DD17-3630CED09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9591"/>
            <a:ext cx="10515600" cy="1325563"/>
          </a:xfrm>
        </p:spPr>
        <p:txBody>
          <a:bodyPr/>
          <a:lstStyle/>
          <a:p>
            <a:br>
              <a:rPr lang="pt-BR" dirty="0"/>
            </a:b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DB781E4-3B78-A147-2D82-E120C8EEBAFB}"/>
              </a:ext>
            </a:extLst>
          </p:cNvPr>
          <p:cNvSpPr txBox="1"/>
          <p:nvPr/>
        </p:nvSpPr>
        <p:spPr>
          <a:xfrm>
            <a:off x="165654" y="21308"/>
            <a:ext cx="11582400" cy="584775"/>
          </a:xfrm>
          <a:prstGeom prst="rect">
            <a:avLst/>
          </a:prstGeom>
          <a:solidFill>
            <a:schemeClr val="accent4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FUNDAMENTAÇÃO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(específicas)</a:t>
            </a:r>
            <a:endParaRPr lang="pt-B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36B2AC60-DDB2-8829-7DED-7ABC3926861A}"/>
              </a:ext>
            </a:extLst>
          </p:cNvPr>
          <p:cNvSpPr txBox="1">
            <a:spLocks/>
          </p:cNvSpPr>
          <p:nvPr/>
        </p:nvSpPr>
        <p:spPr>
          <a:xfrm>
            <a:off x="145775" y="624324"/>
            <a:ext cx="11582400" cy="62123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9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Nota Técnica </a:t>
            </a:r>
            <a:r>
              <a:rPr lang="pt-BR" sz="1900" dirty="0">
                <a:solidFill>
                  <a:schemeClr val="accent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n. </a:t>
            </a:r>
            <a:r>
              <a:rPr lang="pt-BR" sz="1900" b="1" dirty="0">
                <a:solidFill>
                  <a:schemeClr val="accent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36</a:t>
            </a:r>
            <a:r>
              <a:rPr lang="pt-BR" sz="1900" dirty="0">
                <a:solidFill>
                  <a:schemeClr val="accent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de 03 de 11.5 - CGF</a:t>
            </a:r>
            <a:r>
              <a:rPr lang="pt-BR" sz="19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pt-BR" sz="1900" dirty="0">
                <a:solidFill>
                  <a:srgbClr val="0563C1"/>
                </a:solidFill>
              </a:rPr>
              <a:t> </a:t>
            </a:r>
            <a:r>
              <a:rPr lang="pt-B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Dispõe sobre os </a:t>
            </a:r>
            <a:r>
              <a:rPr lang="pt-BR" sz="19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critérios de indicação e validação dos interlocutores municipais </a:t>
            </a:r>
            <a:r>
              <a:rPr lang="pt-B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que trata o § 1º do art. 8º da IN nº 172, de 12.7.22, </a:t>
            </a:r>
            <a:r>
              <a:rPr lang="pt-BR" sz="19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sobre a atualização dos formulários de avaliação do grau de implementação de políticas públicas </a:t>
            </a:r>
            <a:r>
              <a:rPr lang="pt-B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referidos no inciso II do art. 5º da mesma norma, para a Prestação de Contas de Prefeito Municipal referentes aos exercícios financeiros de </a:t>
            </a:r>
            <a:r>
              <a:rPr lang="pt-BR" sz="1900" b="1" i="1" dirty="0">
                <a:solidFill>
                  <a:srgbClr val="0024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</a:t>
            </a:r>
            <a:r>
              <a:rPr lang="pt-B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seguintes</a:t>
            </a:r>
            <a:r>
              <a:rPr lang="pt-BR" sz="1900" dirty="0"/>
              <a:t>. </a:t>
            </a:r>
            <a:r>
              <a:rPr lang="pt-BR" sz="1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(NT 31/24; 23/23 e 17/22)</a:t>
            </a:r>
          </a:p>
          <a:p>
            <a:r>
              <a:rPr lang="pt-BR" sz="19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Nota Técnica </a:t>
            </a:r>
            <a:r>
              <a:rPr lang="pt-BR" sz="1900" dirty="0">
                <a:solidFill>
                  <a:srgbClr val="0563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n. 35, de 25.9.25 – CGF</a:t>
            </a:r>
            <a:r>
              <a:rPr lang="pt-B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Dispõe sobre orientações a serem observadas pelas </a:t>
            </a:r>
            <a:r>
              <a:rPr lang="pt-BR" sz="19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entidades previdenciárias</a:t>
            </a:r>
            <a:r>
              <a:rPr lang="pt-B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quando do </a:t>
            </a:r>
            <a:r>
              <a:rPr lang="pt-BR" sz="1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registro da valorização ou desvalorização pela marcação a mercado (valor justo) dos investimentos temporários</a:t>
            </a:r>
            <a:r>
              <a:rPr lang="pt-B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pt-BR" sz="19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Nota Técnica </a:t>
            </a:r>
            <a:r>
              <a:rPr lang="pt-BR" sz="1900" dirty="0">
                <a:solidFill>
                  <a:srgbClr val="0563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n.</a:t>
            </a:r>
            <a:r>
              <a:rPr lang="pt-BR" sz="1900" b="1" dirty="0">
                <a:solidFill>
                  <a:srgbClr val="0563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34</a:t>
            </a:r>
            <a:r>
              <a:rPr lang="pt-BR" sz="1900" dirty="0">
                <a:solidFill>
                  <a:srgbClr val="0563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de 24.9.25 – CGF</a:t>
            </a:r>
            <a:r>
              <a:rPr lang="pt-B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Dispõe sobre </a:t>
            </a:r>
            <a:r>
              <a:rPr lang="pt-BR" sz="19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atualização das áreas de governo e dos critérios para cadastramento dos interlocutores municipais</a:t>
            </a:r>
            <a:r>
              <a:rPr lang="pt-B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referidos no § 1º do art. 7º e no § 1º do art. 8º da Instrução Normativa nº 172, de 12 de julho de 2022, para a Prestação de Constas de Prefeito Municipal referentes aos exercícios financeiros de 2025 e seguintes.</a:t>
            </a:r>
          </a:p>
          <a:p>
            <a:r>
              <a:rPr lang="pt-BR" sz="19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Nota Técnica </a:t>
            </a:r>
            <a:r>
              <a:rPr lang="pt-BR" sz="1900" dirty="0">
                <a:solidFill>
                  <a:srgbClr val="0563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n.</a:t>
            </a:r>
            <a:r>
              <a:rPr lang="pt-BR" sz="1900" b="1" dirty="0">
                <a:solidFill>
                  <a:srgbClr val="0563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33</a:t>
            </a:r>
            <a:r>
              <a:rPr lang="pt-BR" sz="1900" dirty="0">
                <a:solidFill>
                  <a:srgbClr val="0563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de 8.5.25 - CGF – Republicada</a:t>
            </a:r>
            <a:r>
              <a:rPr lang="pt-B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Dispõe sobre orientações a serem observadas pelos entes municipais beneficiados pelas </a:t>
            </a:r>
            <a:r>
              <a:rPr lang="pt-BR" sz="19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emendas individuais impositivas </a:t>
            </a:r>
            <a:r>
              <a:rPr lang="pt-B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transferência especial, previstas no inciso I, do art. 166-A, da Constituição Federal.</a:t>
            </a:r>
          </a:p>
          <a:p>
            <a:r>
              <a:rPr lang="pt-BR" sz="19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Nota Técnica </a:t>
            </a:r>
            <a:r>
              <a:rPr lang="pt-BR" sz="1900" dirty="0">
                <a:solidFill>
                  <a:srgbClr val="0563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n. </a:t>
            </a:r>
            <a:r>
              <a:rPr lang="pt-BR" sz="1900" b="1" dirty="0">
                <a:solidFill>
                  <a:srgbClr val="0563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31</a:t>
            </a:r>
            <a:r>
              <a:rPr lang="pt-BR" sz="1900" dirty="0">
                <a:solidFill>
                  <a:srgbClr val="0563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de 25.10.24.</a:t>
            </a:r>
            <a:r>
              <a:rPr lang="pt-B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Dispõe sobre a </a:t>
            </a:r>
            <a:r>
              <a:rPr lang="pt-BR" sz="19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atualização dos formulários de avaliação do grau de implementação de políticas públicas</a:t>
            </a:r>
            <a:r>
              <a:rPr lang="pt-B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referidos no inciso II do art. 5º da Instrução Normativa nº 172, de 12 de julho de 2022 para a Prestação de Contas de Prefeito Municipal referentes aos exercícios financeiros de 2024 e seguintes.</a:t>
            </a:r>
          </a:p>
          <a:p>
            <a:r>
              <a:rPr lang="pt-BR" sz="19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Nota Técnica </a:t>
            </a:r>
            <a:r>
              <a:rPr lang="pt-BR" sz="1900" dirty="0">
                <a:solidFill>
                  <a:srgbClr val="0563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n.</a:t>
            </a:r>
            <a:r>
              <a:rPr lang="pt-BR" sz="1900" b="1" dirty="0">
                <a:solidFill>
                  <a:srgbClr val="0563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29</a:t>
            </a:r>
            <a:r>
              <a:rPr lang="pt-BR" sz="1900" dirty="0">
                <a:solidFill>
                  <a:srgbClr val="0563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de 18.7.24 - CGF.</a:t>
            </a:r>
            <a:r>
              <a:rPr lang="pt-B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Dispõe sobre o processo de </a:t>
            </a:r>
            <a:r>
              <a:rPr lang="pt-BR" sz="19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análise da consistência dos dados das Prestações de Contas </a:t>
            </a:r>
            <a:r>
              <a:rPr lang="pt-B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Prefeito Municipal. </a:t>
            </a:r>
            <a:r>
              <a:rPr lang="pt-BR" sz="19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sz="19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UCCIs</a:t>
            </a:r>
            <a:r>
              <a:rPr lang="pt-BR" sz="19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                                                                              </a:t>
            </a:r>
            <a:r>
              <a:rPr lang="pt-B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(...)</a:t>
            </a:r>
          </a:p>
          <a:p>
            <a:endParaRPr lang="pt-BR" sz="1900" dirty="0"/>
          </a:p>
          <a:p>
            <a:endParaRPr lang="pt-BR" sz="1700" dirty="0"/>
          </a:p>
          <a:p>
            <a:endParaRPr lang="pt-BR" sz="1700" dirty="0"/>
          </a:p>
          <a:p>
            <a:endParaRPr lang="pt-BR" sz="1700" dirty="0"/>
          </a:p>
          <a:p>
            <a:endParaRPr lang="pt-BR" sz="17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0235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81B7A-E284-72C3-2A4A-4CDA6DBE5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0318DE-3FFF-BE00-53C4-6D206F221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9591"/>
            <a:ext cx="10515600" cy="1325563"/>
          </a:xfrm>
        </p:spPr>
        <p:txBody>
          <a:bodyPr/>
          <a:lstStyle/>
          <a:p>
            <a:br>
              <a:rPr lang="pt-BR" dirty="0"/>
            </a:b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5AF94C9-0F71-073B-D844-7EA44365B54E}"/>
              </a:ext>
            </a:extLst>
          </p:cNvPr>
          <p:cNvSpPr txBox="1"/>
          <p:nvPr/>
        </p:nvSpPr>
        <p:spPr>
          <a:xfrm>
            <a:off x="165654" y="21308"/>
            <a:ext cx="11582400" cy="584775"/>
          </a:xfrm>
          <a:prstGeom prst="rect">
            <a:avLst/>
          </a:prstGeom>
          <a:solidFill>
            <a:schemeClr val="accent4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FUNDAMENTAÇÃO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(específicas)</a:t>
            </a:r>
            <a:endParaRPr lang="pt-B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FD77E357-27DB-89FD-2E36-AEC3A77CBC89}"/>
              </a:ext>
            </a:extLst>
          </p:cNvPr>
          <p:cNvSpPr txBox="1">
            <a:spLocks/>
          </p:cNvSpPr>
          <p:nvPr/>
        </p:nvSpPr>
        <p:spPr>
          <a:xfrm>
            <a:off x="145774" y="624324"/>
            <a:ext cx="11926956" cy="604376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dirty="0"/>
              <a:t>(...)</a:t>
            </a:r>
          </a:p>
          <a:p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Nota Técnica </a:t>
            </a:r>
            <a:r>
              <a:rPr lang="pt-BR" sz="2000" dirty="0">
                <a:solidFill>
                  <a:srgbClr val="0563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n. 27, de 17.5.24 - CGF/TCEPR e CAOPMAHU/MPPR.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Dispõe sobre a elaboração de </a:t>
            </a: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Planos Municipais de Mobilidade Urbana pelos municípios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Estado do Paraná, a fim de </a:t>
            </a: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propiciar melhorias na gestão da política de mobilidade urbana.</a:t>
            </a:r>
          </a:p>
          <a:p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Nota Técnica </a:t>
            </a:r>
            <a:r>
              <a:rPr lang="pt-BR" sz="2000" dirty="0">
                <a:solidFill>
                  <a:srgbClr val="0563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nº 25, de 16.02.24.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Dispõe </a:t>
            </a:r>
            <a:r>
              <a:rPr lang="pt-BR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sobre alteração e acréscimos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 Anexos I e II da Nota Técnica nº 16, de 19.7.22, que dispõe sobre a relação dos </a:t>
            </a:r>
            <a:r>
              <a:rPr lang="pt-BR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documentos que compõem a Prestação de Contas de Prefeito Municipal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prevista na IN nº 172, de 11.7.22, para as contas de Prefeito Municipal relativas aos exercícios financeiros de 2023 e seguintes.</a:t>
            </a:r>
          </a:p>
          <a:p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Nota Técnica </a:t>
            </a:r>
            <a:r>
              <a:rPr lang="pt-BR" sz="2000" dirty="0">
                <a:solidFill>
                  <a:srgbClr val="0563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n. 24, de 7.12.23.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Dispõe sobre a instituição do </a:t>
            </a: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Manual de Orientação aos Municípios - guia de resposta a desastres.</a:t>
            </a:r>
          </a:p>
          <a:p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Nota Técnica </a:t>
            </a:r>
            <a:r>
              <a:rPr lang="pt-BR" sz="2000" dirty="0">
                <a:solidFill>
                  <a:srgbClr val="0563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n. 32, de 6.3.25 - CGF.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Divulga as </a:t>
            </a: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médias gerais, por área, das notas obtidas pelos Municípios no exercício financeiro de 2024,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 fulcro no art. 21, §4º da Instrução Normativa n.º 172/2022.</a:t>
            </a:r>
          </a:p>
          <a:p>
            <a:r>
              <a:rPr lang="pt-BR" sz="2000" b="1" dirty="0">
                <a:solidFill>
                  <a:srgbClr val="0563C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Nota Técnica n. 16, de 19.7.22 - CGF.</a:t>
            </a:r>
            <a:r>
              <a:rPr lang="pt-BR" sz="2000" b="1" dirty="0">
                <a:solidFill>
                  <a:srgbClr val="0563C1"/>
                </a:solidFill>
              </a:rPr>
              <a:t> </a:t>
            </a:r>
            <a:r>
              <a:rPr lang="pt-BR" sz="2000" dirty="0"/>
              <a:t>Dispõe sobre a </a:t>
            </a:r>
            <a:r>
              <a:rPr lang="pt-BR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relação dos documentos que compõem a Prestação de Contas de Prefeito</a:t>
            </a:r>
            <a:r>
              <a:rPr lang="pt-BR" sz="2000" dirty="0"/>
              <a:t> referentes aos exercícios financeiros de 2022 e seguintes prevista na IN nº 172 de 2022.</a:t>
            </a: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Instrução de Serviço </a:t>
            </a:r>
            <a:r>
              <a:rPr lang="pt-BR" sz="2000" dirty="0">
                <a:solidFill>
                  <a:srgbClr val="004F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n. 27, de 3.10.11</a:t>
            </a:r>
            <a:r>
              <a:rPr lang="pt-BR" sz="20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pt-BR" sz="20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Dispõe sobre as </a:t>
            </a: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mídias, o tamanho e formatos dos documentos físicos e digitais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, encaminhados pelas pessoas jurídicas e pessoas físicas sujeitas à fiscalização do Tribunal, para fins de autuação dos processos e requerimentos eletrônicos.</a:t>
            </a:r>
            <a:endParaRPr lang="pt-BR" sz="2000" dirty="0"/>
          </a:p>
          <a:p>
            <a:endParaRPr lang="pt-BR" sz="1800" dirty="0"/>
          </a:p>
          <a:p>
            <a:endParaRPr lang="pt-BR" sz="1800" dirty="0"/>
          </a:p>
          <a:p>
            <a:endParaRPr lang="pt-BR" sz="1800" dirty="0"/>
          </a:p>
          <a:p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2660378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275EE-6A7D-FDC9-801D-DF8F4C67F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9" descr="http://3.bp.blogspot.com/-4Ol8DQNcbTo/Tf6mXmhkp5I/AAAAAAAACms/8eWklcbbvBA/s400/3.JPG">
            <a:hlinkClick r:id="rId2"/>
            <a:extLst>
              <a:ext uri="{FF2B5EF4-FFF2-40B4-BE49-F238E27FC236}">
                <a16:creationId xmlns:a16="http://schemas.microsoft.com/office/drawing/2014/main" id="{A31D6790-56AC-1658-2BCB-1E467723B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" y="30276"/>
            <a:ext cx="12222480" cy="680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2">
            <a:extLst>
              <a:ext uri="{FF2B5EF4-FFF2-40B4-BE49-F238E27FC236}">
                <a16:creationId xmlns:a16="http://schemas.microsoft.com/office/drawing/2014/main" id="{DED58457-2FD4-7EFF-316E-EE95B535E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6976" y="738960"/>
            <a:ext cx="1847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pt-BR" altLang="pt-BR" sz="14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8E4BECE7-C08D-4AC0-6823-D40D6646E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0318" y="6147375"/>
            <a:ext cx="6717815" cy="36248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9525">
            <a:solidFill>
              <a:schemeClr val="accent1"/>
            </a:solidFill>
            <a:round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algn="ctr">
              <a:defRPr/>
            </a:pPr>
            <a:endParaRPr lang="pt-BR" sz="2400" dirty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  <a:p>
            <a:pPr algn="ctr">
              <a:defRPr/>
            </a:pPr>
            <a:r>
              <a:rPr lang="pt-BR" sz="32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TCE “Familiarizar-se com a fiscalização”</a:t>
            </a:r>
          </a:p>
          <a:p>
            <a:pPr algn="ctr">
              <a:defRPr/>
            </a:pPr>
            <a:endParaRPr lang="pt-BR" sz="2400" dirty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60A60E4-DD68-090C-8089-B7BBE4460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040" y="5542337"/>
            <a:ext cx="975027" cy="58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id="{AE6B9C6E-5C16-F397-6D62-0FCCC1DA0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488" y="886016"/>
            <a:ext cx="9236764" cy="195438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bIns="0">
            <a:spAutoFit/>
          </a:bodyPr>
          <a:lstStyle/>
          <a:p>
            <a:pPr algn="ctr">
              <a:defRPr/>
            </a:pPr>
            <a:r>
              <a:rPr lang="pt-BR" sz="9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TCE</a:t>
            </a:r>
          </a:p>
          <a:p>
            <a:pPr algn="ctr">
              <a:defRPr/>
            </a:pPr>
            <a:r>
              <a:rPr lang="pt-BR" sz="28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“Novos Papéis”</a:t>
            </a:r>
          </a:p>
        </p:txBody>
      </p:sp>
      <p:pic>
        <p:nvPicPr>
          <p:cNvPr id="14" name="Picture 2" descr="Espanto GIFs | Tenor">
            <a:extLst>
              <a:ext uri="{FF2B5EF4-FFF2-40B4-BE49-F238E27FC236}">
                <a16:creationId xmlns:a16="http://schemas.microsoft.com/office/drawing/2014/main" id="{73782521-F555-2612-57B2-4B503F833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456" y="892848"/>
            <a:ext cx="3115172" cy="173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VA - La oferta">
            <a:extLst>
              <a:ext uri="{FF2B5EF4-FFF2-40B4-BE49-F238E27FC236}">
                <a16:creationId xmlns:a16="http://schemas.microsoft.com/office/drawing/2014/main" id="{860BADB7-21ED-A165-FCC1-B33C88D2E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312" y="1108961"/>
            <a:ext cx="6175267" cy="486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FE0B6BE7-B100-13A8-FFA6-6492869CD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7864" y="2853964"/>
            <a:ext cx="9236764" cy="41549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bIns="0"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“Quais os reflexos na </a:t>
            </a:r>
            <a:r>
              <a:rPr lang="pt-BR" sz="2400" b="1" i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Gestão</a:t>
            </a:r>
            <a:r>
              <a:rPr lang="pt-BR" sz="2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e  na </a:t>
            </a:r>
            <a:r>
              <a:rPr lang="pt-BR" sz="2400" b="1" i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Prestação de Contas</a:t>
            </a:r>
            <a:r>
              <a:rPr lang="pt-BR" sz="2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??”</a:t>
            </a:r>
            <a:endParaRPr lang="pt-BR" sz="2400" dirty="0">
              <a:solidFill>
                <a:schemeClr val="accent1">
                  <a:lumMod val="20000"/>
                  <a:lumOff val="80000"/>
                </a:scheme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72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4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2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41348</TotalTime>
  <Words>11655</Words>
  <Application>Microsoft Office PowerPoint</Application>
  <PresentationFormat>Widescreen</PresentationFormat>
  <Paragraphs>1201</Paragraphs>
  <Slides>69</Slides>
  <Notes>48</Notes>
  <HiddenSlides>0</HiddenSlides>
  <MMClips>0</MMClips>
  <ScaleCrop>false</ScaleCrop>
  <HeadingPairs>
    <vt:vector size="6" baseType="variant">
      <vt:variant>
        <vt:lpstr>Fontes usadas</vt:lpstr>
      </vt:variant>
      <vt:variant>
        <vt:i4>19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69</vt:i4>
      </vt:variant>
    </vt:vector>
  </HeadingPairs>
  <TitlesOfParts>
    <vt:vector size="89" baseType="lpstr">
      <vt:lpstr>Albertus Medium</vt:lpstr>
      <vt:lpstr>-apple-system</vt:lpstr>
      <vt:lpstr>Arial</vt:lpstr>
      <vt:lpstr>Arial Black</vt:lpstr>
      <vt:lpstr>Bodoni MT</vt:lpstr>
      <vt:lpstr>Bradley Hand ITC</vt:lpstr>
      <vt:lpstr>Calibri</vt:lpstr>
      <vt:lpstr>Calibri Light</vt:lpstr>
      <vt:lpstr>Comic Sans MS</vt:lpstr>
      <vt:lpstr>Georgia</vt:lpstr>
      <vt:lpstr>Mistral</vt:lpstr>
      <vt:lpstr>MV Boli</vt:lpstr>
      <vt:lpstr>Open Sans</vt:lpstr>
      <vt:lpstr>Tahoma</vt:lpstr>
      <vt:lpstr>Times New Roman</vt:lpstr>
      <vt:lpstr>Verdana</vt:lpstr>
      <vt:lpstr>Wingdings</vt:lpstr>
      <vt:lpstr>Wingdings 3</vt:lpstr>
      <vt:lpstr>Yanone</vt:lpstr>
      <vt:lpstr>Tema do Office</vt:lpstr>
      <vt:lpstr>Apresentação do PowerPoint</vt:lpstr>
      <vt:lpstr>Apresentação do PowerPoint</vt:lpstr>
      <vt:lpstr>Apresentação do PowerPoint</vt:lpstr>
      <vt:lpstr> </vt:lpstr>
      <vt:lpstr> </vt:lpstr>
      <vt:lpstr> </vt:lpstr>
      <vt:lpstr> </vt:lpstr>
      <vt:lpstr> </vt:lpstr>
      <vt:lpstr>Apresentação do PowerPoint</vt:lpstr>
      <vt:lpstr> </vt:lpstr>
      <vt:lpstr> </vt:lpstr>
      <vt:lpstr>Apresentação do PowerPoint</vt:lpstr>
      <vt:lpstr>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Balanço do Setor Público Nacional – BSPN </vt:lpstr>
      <vt:lpstr>Apresentação do PowerPoint</vt:lpstr>
      <vt:lpstr> </vt:lpstr>
      <vt:lpstr>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</dc:creator>
  <cp:lastModifiedBy>Antônio</cp:lastModifiedBy>
  <cp:revision>1889</cp:revision>
  <cp:lastPrinted>2025-10-13T00:41:42Z</cp:lastPrinted>
  <dcterms:created xsi:type="dcterms:W3CDTF">2021-01-15T17:03:51Z</dcterms:created>
  <dcterms:modified xsi:type="dcterms:W3CDTF">2025-12-08T13:36:45Z</dcterms:modified>
</cp:coreProperties>
</file>